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4"/>
  </p:notesMasterIdLst>
  <p:sldIdLst>
    <p:sldId id="256" r:id="rId3"/>
    <p:sldId id="1117" r:id="rId4"/>
    <p:sldId id="1128" r:id="rId5"/>
    <p:sldId id="1122" r:id="rId6"/>
    <p:sldId id="1118" r:id="rId7"/>
    <p:sldId id="1123" r:id="rId8"/>
    <p:sldId id="1121" r:id="rId9"/>
    <p:sldId id="1119" r:id="rId10"/>
    <p:sldId id="1125" r:id="rId11"/>
    <p:sldId id="1124" r:id="rId12"/>
    <p:sldId id="112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234"/>
    <a:srgbClr val="2E7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68"/>
  </p:normalViewPr>
  <p:slideViewPr>
    <p:cSldViewPr snapToGrid="0">
      <p:cViewPr>
        <p:scale>
          <a:sx n="78" d="100"/>
          <a:sy n="78" d="100"/>
        </p:scale>
        <p:origin x="840" y="1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910E6-D429-FD4B-9E69-5283EC836449}" type="datetimeFigureOut">
              <a:rPr lang="en-US" smtClean="0"/>
              <a:t>2/14/26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0A308-0363-2541-9349-A88173A2570C}" type="slidenum">
              <a:rPr lang="en-US" smtClean="0"/>
              <a:t>‹#›</a:t>
            </a:fld>
            <a:endParaRPr lang="en-US"/>
          </a:p>
        </p:txBody>
      </p:sp>
    </p:spTree>
    <p:extLst>
      <p:ext uri="{BB962C8B-B14F-4D97-AF65-F5344CB8AC3E}">
        <p14:creationId xmlns:p14="http://schemas.microsoft.com/office/powerpoint/2010/main" val="3809262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0A308-0363-2541-9349-A88173A2570C}" type="slidenum">
              <a:rPr lang="en-US" smtClean="0"/>
              <a:t>2</a:t>
            </a:fld>
            <a:endParaRPr lang="en-US"/>
          </a:p>
        </p:txBody>
      </p:sp>
    </p:spTree>
    <p:extLst>
      <p:ext uri="{BB962C8B-B14F-4D97-AF65-F5344CB8AC3E}">
        <p14:creationId xmlns:p14="http://schemas.microsoft.com/office/powerpoint/2010/main" val="388153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toy example to show that depth won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18456B-6C92-FA44-9F62-8E645F65095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429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5DB7-79ED-6B29-5E40-2D6ED74058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43A983-D394-C2F9-96D9-67154C0745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8400A-A65B-B9FF-5386-E4C76787C362}"/>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5" name="Footer Placeholder 4">
            <a:extLst>
              <a:ext uri="{FF2B5EF4-FFF2-40B4-BE49-F238E27FC236}">
                <a16:creationId xmlns:a16="http://schemas.microsoft.com/office/drawing/2014/main" id="{F5DE9CA6-A1E1-63A6-734F-AABC0F82D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E2EC1-72C4-911F-7FF7-9B1BCB0F9570}"/>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3900516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9539-1741-C01C-7658-896584BAB3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BD1FD2-9BE5-CDD6-BF34-8DF96BE07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1532C-F555-75E0-D2D7-14005C714E91}"/>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5" name="Footer Placeholder 4">
            <a:extLst>
              <a:ext uri="{FF2B5EF4-FFF2-40B4-BE49-F238E27FC236}">
                <a16:creationId xmlns:a16="http://schemas.microsoft.com/office/drawing/2014/main" id="{161E6E89-3AB9-CCE7-EC19-D482FA50D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C0099-046A-B431-436F-B5EA06912A55}"/>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3855216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7D4555-C9E0-D06B-E2B7-E006F8EB6A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BF96D4-E63E-94CC-7C5D-D6A048D5E5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97C0B-FA13-94B0-89D0-3EF4C1541576}"/>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5" name="Footer Placeholder 4">
            <a:extLst>
              <a:ext uri="{FF2B5EF4-FFF2-40B4-BE49-F238E27FC236}">
                <a16:creationId xmlns:a16="http://schemas.microsoft.com/office/drawing/2014/main" id="{264347AC-5B5D-29E5-7F2A-F32257654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E7DBF-8BF2-0EF8-B815-CB5F31F8BECF}"/>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2493644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D0A3-272D-70B4-8604-9020EE7297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5F9F05-FE24-A358-A84C-F5BEE1BB42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BFBFEB-BA06-F17E-40D0-F257F691C70F}"/>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5" name="Footer Placeholder 4">
            <a:extLst>
              <a:ext uri="{FF2B5EF4-FFF2-40B4-BE49-F238E27FC236}">
                <a16:creationId xmlns:a16="http://schemas.microsoft.com/office/drawing/2014/main" id="{5FDF3ED1-905C-861A-E236-85EF55A53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A9ED0-8B01-B25C-95D1-72E948E878AE}"/>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1075003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8332-92D9-D333-064D-32A3D2E8A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30CAA-36AC-8823-6D88-8208EB1DF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6904B-E31F-29FB-5E49-86D4A1DC97F4}"/>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5" name="Footer Placeholder 4">
            <a:extLst>
              <a:ext uri="{FF2B5EF4-FFF2-40B4-BE49-F238E27FC236}">
                <a16:creationId xmlns:a16="http://schemas.microsoft.com/office/drawing/2014/main" id="{8BDDEB49-C2D6-143F-002C-964BBB35C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4F7AF-A579-8F4F-D31E-AE5DC9B99E8F}"/>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3218103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54BFA-C223-6F41-F614-55BEEC64A3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D5AEF-D17D-5A3B-5497-4AA200F8B9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84FD99-9C95-AF2B-8921-ADD8BCB33558}"/>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5" name="Footer Placeholder 4">
            <a:extLst>
              <a:ext uri="{FF2B5EF4-FFF2-40B4-BE49-F238E27FC236}">
                <a16:creationId xmlns:a16="http://schemas.microsoft.com/office/drawing/2014/main" id="{867F7672-B42A-D06E-5520-732A5FFE7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CDA87-D4C9-29AF-ACBD-0541413FA169}"/>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1856781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3299-F876-72D1-38BB-4B4F03876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1C17F-5428-D332-B829-14B52725C5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DAFC0-DC42-B98F-1DF3-51E64C794D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54546-3AB2-5346-9981-4CF3CD871989}"/>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6" name="Footer Placeholder 5">
            <a:extLst>
              <a:ext uri="{FF2B5EF4-FFF2-40B4-BE49-F238E27FC236}">
                <a16:creationId xmlns:a16="http://schemas.microsoft.com/office/drawing/2014/main" id="{65F006D9-1786-BCAA-0BBB-93010ED14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3DE6BD-ED68-34B7-CEFE-AAEC97193EFE}"/>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2171537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A213-021F-DB79-2DF5-A7776EB85D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977F4-D048-B6FC-E794-5843F76538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47FC45-0C78-78D2-31F3-DBE620C8AD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D523FF-BA95-FB69-954C-7A8ABD9C8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63797-9B9F-2C0E-EDE2-A7D1CB2144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992630-F180-F5A5-020D-C80D86C189A5}"/>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8" name="Footer Placeholder 7">
            <a:extLst>
              <a:ext uri="{FF2B5EF4-FFF2-40B4-BE49-F238E27FC236}">
                <a16:creationId xmlns:a16="http://schemas.microsoft.com/office/drawing/2014/main" id="{BF9B3D54-D017-7007-EF69-027496884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C9C3A8-712B-86B1-A194-2215FD5FBE62}"/>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68497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0B1F-54FF-A91B-2915-41011E9247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57B623-EBF3-FB2D-5E78-313D7D88A361}"/>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4" name="Footer Placeholder 3">
            <a:extLst>
              <a:ext uri="{FF2B5EF4-FFF2-40B4-BE49-F238E27FC236}">
                <a16:creationId xmlns:a16="http://schemas.microsoft.com/office/drawing/2014/main" id="{A4E7E4B1-8678-2ADA-F1C9-AFA3A131A8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0454-8B4E-F5A3-BCF2-A970166FA1C9}"/>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948682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DB498-89E6-4B02-7CDB-F66D13B799E7}"/>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3" name="Footer Placeholder 2">
            <a:extLst>
              <a:ext uri="{FF2B5EF4-FFF2-40B4-BE49-F238E27FC236}">
                <a16:creationId xmlns:a16="http://schemas.microsoft.com/office/drawing/2014/main" id="{D5B58612-C135-E9CA-CE0C-7C8C0E656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0BF7B9-63EB-A882-0E35-26D18BC9F2E1}"/>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3936674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33B8-B0F4-03F7-1418-63DF6461A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0A0C3B-433A-ED65-01FF-1609B0D2C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388594-42C3-F54A-4144-22C6A90F4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532B7-E759-60A6-6BEF-17E2755893A0}"/>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6" name="Footer Placeholder 5">
            <a:extLst>
              <a:ext uri="{FF2B5EF4-FFF2-40B4-BE49-F238E27FC236}">
                <a16:creationId xmlns:a16="http://schemas.microsoft.com/office/drawing/2014/main" id="{25F453A2-A508-30B2-7BBA-589A424BA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40A4F-61D4-6F6E-6038-247BE12658AD}"/>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2509080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C503-AD0A-30AE-3F62-3893C05D71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6C4E97-BAFA-B799-43BB-81487460F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C78C3-3780-ED9E-1319-E5AC62B18ACE}"/>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5" name="Footer Placeholder 4">
            <a:extLst>
              <a:ext uri="{FF2B5EF4-FFF2-40B4-BE49-F238E27FC236}">
                <a16:creationId xmlns:a16="http://schemas.microsoft.com/office/drawing/2014/main" id="{BBB326F9-8AF9-2CD0-0824-9DA1D5B1F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63CF8-CC8E-E944-DEC0-BA5EFCF00E1B}"/>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2570837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9193-8402-4A54-5866-BA4CC7637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383731-12A0-D2DF-2AF6-1380465F03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79BF22-7CBB-4583-43CC-18DC51E18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2CDD6-BA4D-CB16-F3B8-DF671314CB6F}"/>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6" name="Footer Placeholder 5">
            <a:extLst>
              <a:ext uri="{FF2B5EF4-FFF2-40B4-BE49-F238E27FC236}">
                <a16:creationId xmlns:a16="http://schemas.microsoft.com/office/drawing/2014/main" id="{1376E0B7-9F8A-2B6E-B92E-7BDD1E677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01C19-FF4C-909F-EB19-918DA813DC2F}"/>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4016952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4019-3031-4BC7-4F5F-BBC69F3A4F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D06A29-8858-9C6C-1E67-BBB89DE0B5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1F94D-03F1-2D64-CFD1-F5E5B18D2C42}"/>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5" name="Footer Placeholder 4">
            <a:extLst>
              <a:ext uri="{FF2B5EF4-FFF2-40B4-BE49-F238E27FC236}">
                <a16:creationId xmlns:a16="http://schemas.microsoft.com/office/drawing/2014/main" id="{4DBC6681-F60B-7263-B605-B5950CFA7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01E42-9AA1-E250-269D-3345C952E94E}"/>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63792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07E65D-9589-6E0B-9102-7CDDA4DAB3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00DD3-225D-43C2-0832-8027E6B9D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3D35B-7012-C188-C6D4-B2EB170B6357}"/>
              </a:ext>
            </a:extLst>
          </p:cNvPr>
          <p:cNvSpPr>
            <a:spLocks noGrp="1"/>
          </p:cNvSpPr>
          <p:nvPr>
            <p:ph type="dt" sz="half" idx="10"/>
          </p:nvPr>
        </p:nvSpPr>
        <p:spPr/>
        <p:txBody>
          <a:bodyPr/>
          <a:lstStyle/>
          <a:p>
            <a:fld id="{6B1E34E1-36D3-0D43-A10E-A2C38C52CA85}" type="datetimeFigureOut">
              <a:rPr lang="en-US" smtClean="0"/>
              <a:t>2/14/26</a:t>
            </a:fld>
            <a:endParaRPr lang="en-US"/>
          </a:p>
        </p:txBody>
      </p:sp>
      <p:sp>
        <p:nvSpPr>
          <p:cNvPr id="5" name="Footer Placeholder 4">
            <a:extLst>
              <a:ext uri="{FF2B5EF4-FFF2-40B4-BE49-F238E27FC236}">
                <a16:creationId xmlns:a16="http://schemas.microsoft.com/office/drawing/2014/main" id="{9D31FFAA-F2ED-754C-EEB4-82424435E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D2209-26D2-88FC-83B3-01ADBD9F89F3}"/>
              </a:ext>
            </a:extLst>
          </p:cNvPr>
          <p:cNvSpPr>
            <a:spLocks noGrp="1"/>
          </p:cNvSpPr>
          <p:nvPr>
            <p:ph type="sldNum" sz="quarter" idx="12"/>
          </p:nvPr>
        </p:nvSpPr>
        <p:spPr/>
        <p:txBody>
          <a:bodyPr/>
          <a:lstStyle/>
          <a:p>
            <a:fld id="{C07AE143-8E46-464F-ACF7-D072D2D044E4}" type="slidenum">
              <a:rPr lang="en-US" smtClean="0"/>
              <a:t>‹#›</a:t>
            </a:fld>
            <a:endParaRPr lang="en-US"/>
          </a:p>
        </p:txBody>
      </p:sp>
    </p:spTree>
    <p:extLst>
      <p:ext uri="{BB962C8B-B14F-4D97-AF65-F5344CB8AC3E}">
        <p14:creationId xmlns:p14="http://schemas.microsoft.com/office/powerpoint/2010/main" val="424334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A31A-B0B0-CB43-68C6-07435C40BB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21CB77-BB46-1DE6-7A5A-F0C8D9B5A6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A47F8C-6A59-F78F-89C0-BA320DD01FF5}"/>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5" name="Footer Placeholder 4">
            <a:extLst>
              <a:ext uri="{FF2B5EF4-FFF2-40B4-BE49-F238E27FC236}">
                <a16:creationId xmlns:a16="http://schemas.microsoft.com/office/drawing/2014/main" id="{01275F21-B5FE-FE89-63CC-C38FBCBD2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171B-E96F-DC00-16CD-B05C3FDDF556}"/>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3499312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A2E5-A0D8-3998-CB56-BB613AB2FF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D41BB-66C0-598A-85E3-B14A8CD03C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5FB593-696C-23F0-3D1A-6134F557C1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4D1DF8-CCD3-9E44-048F-CE3AB5C3A2F1}"/>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6" name="Footer Placeholder 5">
            <a:extLst>
              <a:ext uri="{FF2B5EF4-FFF2-40B4-BE49-F238E27FC236}">
                <a16:creationId xmlns:a16="http://schemas.microsoft.com/office/drawing/2014/main" id="{3C349E3B-27B0-03BB-F1CE-E76C1A53B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E3A7E-03B5-9E98-C4B8-61CCFBC63C63}"/>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378385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36A1-F8A3-5B75-FEC4-0633E747C1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3937CD-CF77-01D5-5BF5-CB8BDF4BD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B0A4B-FFA9-4284-4364-6D722775D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C96711-15EE-87BB-4A45-40304D5AB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FAD1D-B623-7F85-025E-55D3E7C9FC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18609-AAB9-6CC8-B6A5-D664B411F418}"/>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8" name="Footer Placeholder 7">
            <a:extLst>
              <a:ext uri="{FF2B5EF4-FFF2-40B4-BE49-F238E27FC236}">
                <a16:creationId xmlns:a16="http://schemas.microsoft.com/office/drawing/2014/main" id="{163079FF-61EF-9491-7900-247022498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AF6951-4EDC-DA6B-0FE0-D34DC85AFE05}"/>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1337585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5971-6F04-8F7E-2DD9-C3A2C511E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1F0DCB-E3D7-8039-ADB2-66D3CB625236}"/>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4" name="Footer Placeholder 3">
            <a:extLst>
              <a:ext uri="{FF2B5EF4-FFF2-40B4-BE49-F238E27FC236}">
                <a16:creationId xmlns:a16="http://schemas.microsoft.com/office/drawing/2014/main" id="{6572C284-4C04-95EC-DA6E-464FBA1CE0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1BDF8B-5CE5-2678-670F-4DC8097F9D2E}"/>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550414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3FCD20-C34E-18BE-9362-9B65C587872B}"/>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3" name="Footer Placeholder 2">
            <a:extLst>
              <a:ext uri="{FF2B5EF4-FFF2-40B4-BE49-F238E27FC236}">
                <a16:creationId xmlns:a16="http://schemas.microsoft.com/office/drawing/2014/main" id="{C39BE5F0-DA2B-A478-0752-57CC1150AE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4C2498-51F1-CA67-53C6-F34AA5D95711}"/>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3874319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FDCC-A34F-95F4-60FE-120E78285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3356D6-6C36-E64C-3DC7-58849FC722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F4B09-1004-5D1A-C466-A982CEAA2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83AD4-1FAD-3FD1-6B70-F3994A901605}"/>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6" name="Footer Placeholder 5">
            <a:extLst>
              <a:ext uri="{FF2B5EF4-FFF2-40B4-BE49-F238E27FC236}">
                <a16:creationId xmlns:a16="http://schemas.microsoft.com/office/drawing/2014/main" id="{515A5B83-56A3-764F-D6C1-52DE5B3D1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B815-E99E-4C80-DA6A-A4F75CD83969}"/>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57462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154-4099-4C2C-7CF4-421346122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85EFDF-0ACC-BCA4-8444-598DE6782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452F58-F41B-8276-6462-1A43D18EE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995EFF-E1A6-2524-7D26-CFD283669D43}"/>
              </a:ext>
            </a:extLst>
          </p:cNvPr>
          <p:cNvSpPr>
            <a:spLocks noGrp="1"/>
          </p:cNvSpPr>
          <p:nvPr>
            <p:ph type="dt" sz="half" idx="10"/>
          </p:nvPr>
        </p:nvSpPr>
        <p:spPr/>
        <p:txBody>
          <a:bodyPr/>
          <a:lstStyle/>
          <a:p>
            <a:fld id="{68357227-7FC4-C440-A787-878BC6E3D05D}" type="datetimeFigureOut">
              <a:rPr lang="en-US" smtClean="0"/>
              <a:t>2/14/26</a:t>
            </a:fld>
            <a:endParaRPr lang="en-US"/>
          </a:p>
        </p:txBody>
      </p:sp>
      <p:sp>
        <p:nvSpPr>
          <p:cNvPr id="6" name="Footer Placeholder 5">
            <a:extLst>
              <a:ext uri="{FF2B5EF4-FFF2-40B4-BE49-F238E27FC236}">
                <a16:creationId xmlns:a16="http://schemas.microsoft.com/office/drawing/2014/main" id="{ABEE9329-4E65-5260-224A-88F0F4B67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1BF73-1E22-B684-EA99-73B2B6BC8890}"/>
              </a:ext>
            </a:extLst>
          </p:cNvPr>
          <p:cNvSpPr>
            <a:spLocks noGrp="1"/>
          </p:cNvSpPr>
          <p:nvPr>
            <p:ph type="sldNum" sz="quarter" idx="12"/>
          </p:nvPr>
        </p:nvSpPr>
        <p:spPr/>
        <p:txBody>
          <a:bodyPr/>
          <a:lstStyle/>
          <a:p>
            <a:fld id="{00ED8511-D557-3F42-BC25-55825920FC31}" type="slidenum">
              <a:rPr lang="en-US" smtClean="0"/>
              <a:t>‹#›</a:t>
            </a:fld>
            <a:endParaRPr lang="en-US"/>
          </a:p>
        </p:txBody>
      </p:sp>
    </p:spTree>
    <p:extLst>
      <p:ext uri="{BB962C8B-B14F-4D97-AF65-F5344CB8AC3E}">
        <p14:creationId xmlns:p14="http://schemas.microsoft.com/office/powerpoint/2010/main" val="3731653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BB0A31-9F21-644C-D35D-4AA454E5F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9DAED4-434B-71F3-511F-6B91650873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4CAC9-9942-F0CD-D563-673CBD827A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357227-7FC4-C440-A787-878BC6E3D05D}" type="datetimeFigureOut">
              <a:rPr lang="en-US" smtClean="0"/>
              <a:t>2/14/26</a:t>
            </a:fld>
            <a:endParaRPr lang="en-US"/>
          </a:p>
        </p:txBody>
      </p:sp>
      <p:sp>
        <p:nvSpPr>
          <p:cNvPr id="5" name="Footer Placeholder 4">
            <a:extLst>
              <a:ext uri="{FF2B5EF4-FFF2-40B4-BE49-F238E27FC236}">
                <a16:creationId xmlns:a16="http://schemas.microsoft.com/office/drawing/2014/main" id="{FCFD6208-AA53-88D0-F161-94ECD4142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8F582A-B7F3-8915-08C5-0B4A3CC1C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ED8511-D557-3F42-BC25-55825920FC31}" type="slidenum">
              <a:rPr lang="en-US" smtClean="0"/>
              <a:t>‹#›</a:t>
            </a:fld>
            <a:endParaRPr lang="en-US"/>
          </a:p>
        </p:txBody>
      </p:sp>
    </p:spTree>
    <p:extLst>
      <p:ext uri="{BB962C8B-B14F-4D97-AF65-F5344CB8AC3E}">
        <p14:creationId xmlns:p14="http://schemas.microsoft.com/office/powerpoint/2010/main" val="767754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ACDC87-1FD6-DEC4-4B76-474F50B78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92CE-86DC-09E7-42F6-5492E0225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0F46F-3230-4909-14F7-BCCB56C90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1E34E1-36D3-0D43-A10E-A2C38C52CA85}" type="datetimeFigureOut">
              <a:rPr lang="en-US" smtClean="0"/>
              <a:t>2/14/26</a:t>
            </a:fld>
            <a:endParaRPr lang="en-US"/>
          </a:p>
        </p:txBody>
      </p:sp>
      <p:sp>
        <p:nvSpPr>
          <p:cNvPr id="5" name="Footer Placeholder 4">
            <a:extLst>
              <a:ext uri="{FF2B5EF4-FFF2-40B4-BE49-F238E27FC236}">
                <a16:creationId xmlns:a16="http://schemas.microsoft.com/office/drawing/2014/main" id="{F8794E5D-729D-8E73-7374-5FEC7247C1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EA52989-39E0-DFDF-0F78-2FF3A4698A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7AE143-8E46-464F-ACF7-D072D2D044E4}" type="slidenum">
              <a:rPr lang="en-US" smtClean="0"/>
              <a:t>‹#›</a:t>
            </a:fld>
            <a:endParaRPr lang="en-US"/>
          </a:p>
        </p:txBody>
      </p:sp>
    </p:spTree>
    <p:extLst>
      <p:ext uri="{BB962C8B-B14F-4D97-AF65-F5344CB8AC3E}">
        <p14:creationId xmlns:p14="http://schemas.microsoft.com/office/powerpoint/2010/main" val="1107215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 Id="rId9" Type="http://schemas.openxmlformats.org/officeDocument/2006/relationships/image" Target="../media/image119.emf"/></Relationships>
</file>

<file path=ppt/slides/_rels/slide11.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image" Target="../media/image120.emf"/><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emf"/><Relationship Id="rId18" Type="http://schemas.openxmlformats.org/officeDocument/2006/relationships/image" Target="../media/image16.emf"/><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emf"/><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emf"/><Relationship Id="rId24" Type="http://schemas.openxmlformats.org/officeDocument/2006/relationships/image" Target="../media/image22.emf"/><Relationship Id="rId5" Type="http://schemas.openxmlformats.org/officeDocument/2006/relationships/image" Target="../media/image3.png"/><Relationship Id="rId15" Type="http://schemas.openxmlformats.org/officeDocument/2006/relationships/image" Target="../media/image13.emf"/><Relationship Id="rId23" Type="http://schemas.openxmlformats.org/officeDocument/2006/relationships/image" Target="../media/image21.emf"/><Relationship Id="rId28" Type="http://schemas.openxmlformats.org/officeDocument/2006/relationships/image" Target="../media/image26.emf"/><Relationship Id="rId10" Type="http://schemas.openxmlformats.org/officeDocument/2006/relationships/image" Target="../media/image8.svg"/><Relationship Id="rId19" Type="http://schemas.openxmlformats.org/officeDocument/2006/relationships/image" Target="../media/image17.em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emf"/><Relationship Id="rId22" Type="http://schemas.openxmlformats.org/officeDocument/2006/relationships/image" Target="../media/image20.emf"/><Relationship Id="rId27" Type="http://schemas.openxmlformats.org/officeDocument/2006/relationships/image" Target="../media/image25.png"/></Relationships>
</file>

<file path=ppt/slides/_rels/slide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3.emf"/><Relationship Id="rId26" Type="http://schemas.openxmlformats.org/officeDocument/2006/relationships/image" Target="../media/image58.png"/><Relationship Id="rId3" Type="http://schemas.openxmlformats.org/officeDocument/2006/relationships/image" Target="../media/image28.png"/><Relationship Id="rId21" Type="http://schemas.openxmlformats.org/officeDocument/2006/relationships/image" Target="../media/image44.emf"/><Relationship Id="rId34" Type="http://schemas.openxmlformats.org/officeDocument/2006/relationships/image" Target="../media/image49.png"/><Relationship Id="rId7" Type="http://schemas.openxmlformats.org/officeDocument/2006/relationships/image" Target="../media/image39.png"/><Relationship Id="rId12" Type="http://schemas.openxmlformats.org/officeDocument/2006/relationships/image" Target="../media/image35.emf"/><Relationship Id="rId17" Type="http://schemas.openxmlformats.org/officeDocument/2006/relationships/image" Target="../media/image42.emf"/><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2.xml"/><Relationship Id="rId16" Type="http://schemas.openxmlformats.org/officeDocument/2006/relationships/image" Target="../media/image41.png"/><Relationship Id="rId20" Type="http://schemas.openxmlformats.org/officeDocument/2006/relationships/image" Target="../media/image52.png"/><Relationship Id="rId29"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34.emf"/><Relationship Id="rId24" Type="http://schemas.openxmlformats.org/officeDocument/2006/relationships/image" Target="../media/image56.png"/><Relationship Id="rId32" Type="http://schemas.openxmlformats.org/officeDocument/2006/relationships/image" Target="../media/image48.emf"/><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6.emf"/><Relationship Id="rId28" Type="http://schemas.openxmlformats.org/officeDocument/2006/relationships/image" Target="../media/image60.png"/><Relationship Id="rId10" Type="http://schemas.openxmlformats.org/officeDocument/2006/relationships/image" Target="../media/image33.emf"/><Relationship Id="rId19" Type="http://schemas.openxmlformats.org/officeDocument/2006/relationships/image" Target="../media/image51.png"/><Relationship Id="rId31" Type="http://schemas.openxmlformats.org/officeDocument/2006/relationships/image" Target="../media/image47.emf"/><Relationship Id="rId4" Type="http://schemas.openxmlformats.org/officeDocument/2006/relationships/image" Target="../media/image29.emf"/><Relationship Id="rId9" Type="http://schemas.openxmlformats.org/officeDocument/2006/relationships/image" Target="../media/image32.emf"/><Relationship Id="rId14" Type="http://schemas.openxmlformats.org/officeDocument/2006/relationships/image" Target="../media/image37.png"/><Relationship Id="rId22" Type="http://schemas.openxmlformats.org/officeDocument/2006/relationships/image" Target="../media/image45.emf"/><Relationship Id="rId27" Type="http://schemas.openxmlformats.org/officeDocument/2006/relationships/image" Target="../media/image59.png"/><Relationship Id="rId30" Type="http://schemas.openxmlformats.org/officeDocument/2006/relationships/image" Target="../media/image62.png"/><Relationship Id="rId8" Type="http://schemas.openxmlformats.org/officeDocument/2006/relationships/image" Target="../media/image31.emf"/></Relationships>
</file>

<file path=ppt/slides/_rels/slide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emf"/><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png"/><Relationship Id="rId18" Type="http://schemas.openxmlformats.org/officeDocument/2006/relationships/image" Target="../media/image69.sv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2.png"/><Relationship Id="rId7" Type="http://schemas.openxmlformats.org/officeDocument/2006/relationships/image" Target="../media/image57.emf"/><Relationship Id="rId12" Type="http://schemas.openxmlformats.org/officeDocument/2006/relationships/image" Target="../media/image62.emf"/><Relationship Id="rId17" Type="http://schemas.openxmlformats.org/officeDocument/2006/relationships/image" Target="../media/image68.png"/><Relationship Id="rId25" Type="http://schemas.openxmlformats.org/officeDocument/2006/relationships/image" Target="../media/image75.png"/><Relationship Id="rId2" Type="http://schemas.openxmlformats.org/officeDocument/2006/relationships/image" Target="../media/image50.png"/><Relationship Id="rId16" Type="http://schemas.openxmlformats.org/officeDocument/2006/relationships/image" Target="../media/image67.png"/><Relationship Id="rId20" Type="http://schemas.openxmlformats.org/officeDocument/2006/relationships/image" Target="../media/image71.svg"/><Relationship Id="rId1" Type="http://schemas.openxmlformats.org/officeDocument/2006/relationships/slideLayout" Target="../slideLayouts/slideLayout2.xml"/><Relationship Id="rId6" Type="http://schemas.openxmlformats.org/officeDocument/2006/relationships/image" Target="../media/image56.emf"/><Relationship Id="rId11" Type="http://schemas.openxmlformats.org/officeDocument/2006/relationships/image" Target="../media/image61.emf"/><Relationship Id="rId24" Type="http://schemas.openxmlformats.org/officeDocument/2006/relationships/image" Target="../media/image23.png"/><Relationship Id="rId5" Type="http://schemas.openxmlformats.org/officeDocument/2006/relationships/image" Target="../media/image55.emf"/><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0.emf"/><Relationship Id="rId19" Type="http://schemas.openxmlformats.org/officeDocument/2006/relationships/image" Target="../media/image70.png"/><Relationship Id="rId4" Type="http://schemas.openxmlformats.org/officeDocument/2006/relationships/image" Target="../media/image54.emf"/><Relationship Id="rId9" Type="http://schemas.openxmlformats.org/officeDocument/2006/relationships/image" Target="../media/image59.emf"/><Relationship Id="rId14" Type="http://schemas.openxmlformats.org/officeDocument/2006/relationships/image" Target="../media/image64.png"/><Relationship Id="rId22" Type="http://schemas.openxmlformats.org/officeDocument/2006/relationships/image" Target="../media/image73.svg"/><Relationship Id="rId27" Type="http://schemas.openxmlformats.org/officeDocument/2006/relationships/image" Target="../media/image77.emf"/></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3.emf"/><Relationship Id="rId3" Type="http://schemas.openxmlformats.org/officeDocument/2006/relationships/image" Target="../media/image83.emf"/><Relationship Id="rId7" Type="http://schemas.openxmlformats.org/officeDocument/2006/relationships/image" Target="../media/image87.emf"/><Relationship Id="rId12" Type="http://schemas.openxmlformats.org/officeDocument/2006/relationships/image" Target="../media/image92.emf"/><Relationship Id="rId2" Type="http://schemas.openxmlformats.org/officeDocument/2006/relationships/image" Target="../media/image82.emf"/><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85.emf"/><Relationship Id="rId15" Type="http://schemas.openxmlformats.org/officeDocument/2006/relationships/image" Target="../media/image9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 Id="rId14" Type="http://schemas.openxmlformats.org/officeDocument/2006/relationships/image" Target="../media/image94.emf"/></Relationships>
</file>

<file path=ppt/slides/_rels/slide8.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 Id="rId9" Type="http://schemas.openxmlformats.org/officeDocument/2006/relationships/image" Target="../media/image104.png"/></Relationships>
</file>

<file path=ppt/slides/_rels/slide9.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 Id="rId9" Type="http://schemas.openxmlformats.org/officeDocument/2006/relationships/image" Target="../media/image1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0725F3-B7E4-A5F7-75B4-067E8EB49B34}"/>
              </a:ext>
            </a:extLst>
          </p:cNvPr>
          <p:cNvSpPr>
            <a:spLocks noGrp="1"/>
          </p:cNvSpPr>
          <p:nvPr>
            <p:ph type="ctrTitle"/>
          </p:nvPr>
        </p:nvSpPr>
        <p:spPr>
          <a:xfrm>
            <a:off x="1524000" y="1208689"/>
            <a:ext cx="9144000" cy="3221509"/>
          </a:xfrm>
        </p:spPr>
        <p:txBody>
          <a:bodyPr>
            <a:normAutofit fontScale="90000"/>
          </a:bodyPr>
          <a:lstStyle/>
          <a:p>
            <a:r>
              <a:rPr lang="en-US" dirty="0">
                <a:latin typeface="Calibri" panose="020F0502020204030204" pitchFamily="34" charset="0"/>
                <a:cs typeface="Calibri" panose="020F0502020204030204" pitchFamily="34" charset="0"/>
              </a:rPr>
              <a:t>Reinforcement learning for retrosynthesis with chemoenzymatic reactions and type I polyketide synthases</a:t>
            </a:r>
          </a:p>
        </p:txBody>
      </p:sp>
    </p:spTree>
    <p:extLst>
      <p:ext uri="{BB962C8B-B14F-4D97-AF65-F5344CB8AC3E}">
        <p14:creationId xmlns:p14="http://schemas.microsoft.com/office/powerpoint/2010/main" val="894486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91E184-2578-1FE1-706F-4D26FB199CC1}"/>
              </a:ext>
            </a:extLst>
          </p:cNvPr>
          <p:cNvSpPr txBox="1"/>
          <p:nvPr/>
        </p:nvSpPr>
        <p:spPr>
          <a:xfrm>
            <a:off x="0" y="6011240"/>
            <a:ext cx="12192000" cy="830997"/>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8: </a:t>
            </a:r>
            <a:r>
              <a:rPr lang="en-US" sz="1200" dirty="0">
                <a:latin typeface="Calibri" panose="020F0502020204030204" pitchFamily="34" charset="0"/>
                <a:cs typeface="Calibri" panose="020F0502020204030204" pitchFamily="34" charset="0"/>
              </a:rPr>
              <a:t>Purely chemical retrosynthetic route to 5,6,7,8-tetrahydroyangonin proposed by TridentSynthRL. Starting from two commercially available building blocks — 1-(but-3-yn-1-yl)-4-methoxybenzene and 3-bromoprop-2-ynoic acid — a Suzuki coupling with alkynes forms a methoxyphenyl-substituted bromoacrylic acid intermediate. Subsequent addition of HBr to the alkyne moiety yields a vinyl bromide bearing the full carbon skeleton. Intermolecular esterification with methanol, a third chemical building block, followed by intramolecular addition of the alcohol to the pendant alkene generates the six-membered lactone ring. A final dehydrohalogenation eliminates HBr to furnish 5,6,7,8-tetrahydroyangonin. </a:t>
            </a:r>
          </a:p>
        </p:txBody>
      </p:sp>
      <p:pic>
        <p:nvPicPr>
          <p:cNvPr id="5" name="Picture 4">
            <a:extLst>
              <a:ext uri="{FF2B5EF4-FFF2-40B4-BE49-F238E27FC236}">
                <a16:creationId xmlns:a16="http://schemas.microsoft.com/office/drawing/2014/main" id="{65F9A748-B56E-75AB-89FC-3B7F0B6FE1C0}"/>
              </a:ext>
            </a:extLst>
          </p:cNvPr>
          <p:cNvPicPr>
            <a:picLocks noChangeAspect="1"/>
          </p:cNvPicPr>
          <p:nvPr/>
        </p:nvPicPr>
        <p:blipFill>
          <a:blip r:embed="rId2"/>
          <a:stretch>
            <a:fillRect/>
          </a:stretch>
        </p:blipFill>
        <p:spPr>
          <a:xfrm>
            <a:off x="1319624" y="4214345"/>
            <a:ext cx="1737794" cy="772353"/>
          </a:xfrm>
          <a:prstGeom prst="rect">
            <a:avLst/>
          </a:prstGeom>
        </p:spPr>
      </p:pic>
      <p:pic>
        <p:nvPicPr>
          <p:cNvPr id="6" name="Picture 5">
            <a:extLst>
              <a:ext uri="{FF2B5EF4-FFF2-40B4-BE49-F238E27FC236}">
                <a16:creationId xmlns:a16="http://schemas.microsoft.com/office/drawing/2014/main" id="{A55AB119-7846-A15A-99DF-9BB2177FA118}"/>
              </a:ext>
            </a:extLst>
          </p:cNvPr>
          <p:cNvPicPr>
            <a:picLocks noChangeAspect="1"/>
          </p:cNvPicPr>
          <p:nvPr/>
        </p:nvPicPr>
        <p:blipFill>
          <a:blip r:embed="rId3"/>
          <a:stretch>
            <a:fillRect/>
          </a:stretch>
        </p:blipFill>
        <p:spPr>
          <a:xfrm>
            <a:off x="3682977" y="4283863"/>
            <a:ext cx="977607" cy="664035"/>
          </a:xfrm>
          <a:prstGeom prst="rect">
            <a:avLst/>
          </a:prstGeom>
        </p:spPr>
      </p:pic>
      <p:sp>
        <p:nvSpPr>
          <p:cNvPr id="7" name="Rounded Rectangle 6">
            <a:extLst>
              <a:ext uri="{FF2B5EF4-FFF2-40B4-BE49-F238E27FC236}">
                <a16:creationId xmlns:a16="http://schemas.microsoft.com/office/drawing/2014/main" id="{BD10D4E5-19DB-E1E0-2142-1DEC0494A6D7}"/>
              </a:ext>
            </a:extLst>
          </p:cNvPr>
          <p:cNvSpPr/>
          <p:nvPr/>
        </p:nvSpPr>
        <p:spPr>
          <a:xfrm>
            <a:off x="4027096" y="4994648"/>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8" name="TextBox 7">
            <a:extLst>
              <a:ext uri="{FF2B5EF4-FFF2-40B4-BE49-F238E27FC236}">
                <a16:creationId xmlns:a16="http://schemas.microsoft.com/office/drawing/2014/main" id="{9EB63994-89BE-8F45-E89D-35CCBFDEB3CC}"/>
              </a:ext>
            </a:extLst>
          </p:cNvPr>
          <p:cNvSpPr txBox="1"/>
          <p:nvPr/>
        </p:nvSpPr>
        <p:spPr>
          <a:xfrm>
            <a:off x="3350885" y="5284016"/>
            <a:ext cx="1641796"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3-bromoprop-2-ynoic acid</a:t>
            </a:r>
          </a:p>
        </p:txBody>
      </p:sp>
      <p:sp>
        <p:nvSpPr>
          <p:cNvPr id="9" name="TextBox 8">
            <a:extLst>
              <a:ext uri="{FF2B5EF4-FFF2-40B4-BE49-F238E27FC236}">
                <a16:creationId xmlns:a16="http://schemas.microsoft.com/office/drawing/2014/main" id="{3DBFFFD9-45C3-1838-1247-F0B31B93DE00}"/>
              </a:ext>
            </a:extLst>
          </p:cNvPr>
          <p:cNvSpPr txBox="1"/>
          <p:nvPr/>
        </p:nvSpPr>
        <p:spPr>
          <a:xfrm>
            <a:off x="874200" y="5284016"/>
            <a:ext cx="2225289"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1-(but-3-yn-1-yl)-4-methoxybenzene</a:t>
            </a:r>
          </a:p>
        </p:txBody>
      </p:sp>
      <p:cxnSp>
        <p:nvCxnSpPr>
          <p:cNvPr id="10" name="Straight Arrow Connector 9">
            <a:extLst>
              <a:ext uri="{FF2B5EF4-FFF2-40B4-BE49-F238E27FC236}">
                <a16:creationId xmlns:a16="http://schemas.microsoft.com/office/drawing/2014/main" id="{799C48F3-FC19-984C-925B-29B9CFB57CEF}"/>
              </a:ext>
            </a:extLst>
          </p:cNvPr>
          <p:cNvCxnSpPr>
            <a:cxnSpLocks/>
          </p:cNvCxnSpPr>
          <p:nvPr/>
        </p:nvCxnSpPr>
        <p:spPr>
          <a:xfrm flipV="1">
            <a:off x="1989765" y="3565550"/>
            <a:ext cx="808619" cy="470804"/>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11" name="Straight Arrow Connector 10">
            <a:extLst>
              <a:ext uri="{FF2B5EF4-FFF2-40B4-BE49-F238E27FC236}">
                <a16:creationId xmlns:a16="http://schemas.microsoft.com/office/drawing/2014/main" id="{A680BE1C-21D4-33B6-2523-7CE59C8BD510}"/>
              </a:ext>
            </a:extLst>
          </p:cNvPr>
          <p:cNvCxnSpPr>
            <a:cxnSpLocks/>
          </p:cNvCxnSpPr>
          <p:nvPr/>
        </p:nvCxnSpPr>
        <p:spPr>
          <a:xfrm flipH="1" flipV="1">
            <a:off x="3511792" y="3565550"/>
            <a:ext cx="804672" cy="470804"/>
          </a:xfrm>
          <a:prstGeom prst="straightConnector1">
            <a:avLst/>
          </a:prstGeom>
          <a:noFill/>
          <a:ln w="28575" cap="flat" cmpd="sng" algn="ctr">
            <a:solidFill>
              <a:srgbClr val="5B9BD5">
                <a:lumMod val="75000"/>
              </a:srgbClr>
            </a:solidFill>
            <a:prstDash val="solid"/>
            <a:miter lim="800000"/>
            <a:tailEnd type="triangle"/>
          </a:ln>
          <a:effectLst/>
        </p:spPr>
      </p:cxnSp>
      <p:pic>
        <p:nvPicPr>
          <p:cNvPr id="12" name="Picture 11">
            <a:extLst>
              <a:ext uri="{FF2B5EF4-FFF2-40B4-BE49-F238E27FC236}">
                <a16:creationId xmlns:a16="http://schemas.microsoft.com/office/drawing/2014/main" id="{61E0E091-FD20-7B08-00E6-9E12E6BBB582}"/>
              </a:ext>
            </a:extLst>
          </p:cNvPr>
          <p:cNvPicPr>
            <a:picLocks noChangeAspect="1"/>
          </p:cNvPicPr>
          <p:nvPr/>
        </p:nvPicPr>
        <p:blipFill>
          <a:blip r:embed="rId4"/>
          <a:stretch>
            <a:fillRect/>
          </a:stretch>
        </p:blipFill>
        <p:spPr>
          <a:xfrm>
            <a:off x="1974912" y="2658234"/>
            <a:ext cx="2165012" cy="925368"/>
          </a:xfrm>
          <a:prstGeom prst="rect">
            <a:avLst/>
          </a:prstGeom>
        </p:spPr>
      </p:pic>
      <p:sp>
        <p:nvSpPr>
          <p:cNvPr id="13" name="TextBox 12">
            <a:extLst>
              <a:ext uri="{FF2B5EF4-FFF2-40B4-BE49-F238E27FC236}">
                <a16:creationId xmlns:a16="http://schemas.microsoft.com/office/drawing/2014/main" id="{BC9A6A30-5BCD-DD27-B68B-095A15A6CF96}"/>
              </a:ext>
            </a:extLst>
          </p:cNvPr>
          <p:cNvSpPr txBox="1"/>
          <p:nvPr/>
        </p:nvSpPr>
        <p:spPr>
          <a:xfrm>
            <a:off x="2655780" y="3665221"/>
            <a:ext cx="1080744" cy="415498"/>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Suzuki coupling </a:t>
            </a:r>
            <a:br>
              <a:rPr lang="en-US" sz="1050" b="1" dirty="0">
                <a:solidFill>
                  <a:srgbClr val="5B9BD5">
                    <a:lumMod val="75000"/>
                  </a:srgbClr>
                </a:solidFill>
                <a:latin typeface="Calibri" panose="020F0502020204030204"/>
              </a:rPr>
            </a:br>
            <a:r>
              <a:rPr lang="en-US" sz="1050" b="1" dirty="0">
                <a:solidFill>
                  <a:srgbClr val="5B9BD5">
                    <a:lumMod val="75000"/>
                  </a:srgbClr>
                </a:solidFill>
                <a:latin typeface="Calibri" panose="020F0502020204030204"/>
              </a:rPr>
              <a:t>with alkynes</a:t>
            </a:r>
          </a:p>
        </p:txBody>
      </p:sp>
      <p:cxnSp>
        <p:nvCxnSpPr>
          <p:cNvPr id="14" name="Straight Arrow Connector 13">
            <a:extLst>
              <a:ext uri="{FF2B5EF4-FFF2-40B4-BE49-F238E27FC236}">
                <a16:creationId xmlns:a16="http://schemas.microsoft.com/office/drawing/2014/main" id="{FAC9F954-42A1-86D9-2042-3D98F04BDCAA}"/>
              </a:ext>
            </a:extLst>
          </p:cNvPr>
          <p:cNvCxnSpPr>
            <a:cxnSpLocks/>
          </p:cNvCxnSpPr>
          <p:nvPr/>
        </p:nvCxnSpPr>
        <p:spPr>
          <a:xfrm flipV="1">
            <a:off x="3196152" y="2457186"/>
            <a:ext cx="0" cy="400989"/>
          </a:xfrm>
          <a:prstGeom prst="straightConnector1">
            <a:avLst/>
          </a:prstGeom>
          <a:noFill/>
          <a:ln w="28575" cap="flat" cmpd="sng" algn="ctr">
            <a:solidFill>
              <a:srgbClr val="5B9BD5">
                <a:lumMod val="75000"/>
              </a:srgbClr>
            </a:solidFill>
            <a:prstDash val="solid"/>
            <a:miter lim="800000"/>
            <a:tailEnd type="triangle"/>
          </a:ln>
          <a:effectLst/>
        </p:spPr>
      </p:cxnSp>
      <p:pic>
        <p:nvPicPr>
          <p:cNvPr id="15" name="Picture 14">
            <a:extLst>
              <a:ext uri="{FF2B5EF4-FFF2-40B4-BE49-F238E27FC236}">
                <a16:creationId xmlns:a16="http://schemas.microsoft.com/office/drawing/2014/main" id="{2C417DA2-3DAC-DBCA-9844-A229B5307D1D}"/>
              </a:ext>
            </a:extLst>
          </p:cNvPr>
          <p:cNvPicPr>
            <a:picLocks noChangeAspect="1"/>
          </p:cNvPicPr>
          <p:nvPr/>
        </p:nvPicPr>
        <p:blipFill>
          <a:blip r:embed="rId5"/>
          <a:stretch>
            <a:fillRect/>
          </a:stretch>
        </p:blipFill>
        <p:spPr>
          <a:xfrm>
            <a:off x="1986835" y="1795600"/>
            <a:ext cx="2099707" cy="716973"/>
          </a:xfrm>
          <a:prstGeom prst="rect">
            <a:avLst/>
          </a:prstGeom>
        </p:spPr>
      </p:pic>
      <p:sp>
        <p:nvSpPr>
          <p:cNvPr id="16" name="Circular Arrow 15">
            <a:extLst>
              <a:ext uri="{FF2B5EF4-FFF2-40B4-BE49-F238E27FC236}">
                <a16:creationId xmlns:a16="http://schemas.microsoft.com/office/drawing/2014/main" id="{22DBFF77-CF09-8432-8D10-00ED2FAF4944}"/>
              </a:ext>
            </a:extLst>
          </p:cNvPr>
          <p:cNvSpPr/>
          <p:nvPr/>
        </p:nvSpPr>
        <p:spPr>
          <a:xfrm rot="5121729" flipH="1">
            <a:off x="2746271" y="2457352"/>
            <a:ext cx="442283" cy="461955"/>
          </a:xfrm>
          <a:prstGeom prst="circularArrow">
            <a:avLst>
              <a:gd name="adj1" fmla="val 0"/>
              <a:gd name="adj2" fmla="val 1142319"/>
              <a:gd name="adj3" fmla="val 20309177"/>
              <a:gd name="adj4" fmla="val 10997754"/>
              <a:gd name="adj5" fmla="val 6455"/>
            </a:avLst>
          </a:prstGeom>
          <a:solidFill>
            <a:srgbClr val="84A4CC">
              <a:lumMod val="75000"/>
            </a:srgbClr>
          </a:solidFill>
          <a:ln w="25400" cap="flat" cmpd="sng" algn="ctr">
            <a:solidFill>
              <a:srgbClr val="2E75B6"/>
            </a:solidFill>
            <a:prstDash val="solid"/>
          </a:ln>
          <a:effectLst/>
        </p:spPr>
        <p:txBody>
          <a:bodyPr rtlCol="0" anchor="ctr"/>
          <a:lstStyle/>
          <a:p>
            <a:pPr marL="0" marR="0" lvl="0" indent="0" algn="ctr" defTabSz="1218255"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dirty="0">
              <a:ln>
                <a:noFill/>
              </a:ln>
              <a:solidFill>
                <a:srgbClr val="332F2E"/>
              </a:solidFill>
              <a:effectLst/>
              <a:uLnTx/>
              <a:uFillTx/>
              <a:latin typeface="Open Sans"/>
            </a:endParaRPr>
          </a:p>
        </p:txBody>
      </p:sp>
      <p:sp>
        <p:nvSpPr>
          <p:cNvPr id="17" name="TextBox 16">
            <a:extLst>
              <a:ext uri="{FF2B5EF4-FFF2-40B4-BE49-F238E27FC236}">
                <a16:creationId xmlns:a16="http://schemas.microsoft.com/office/drawing/2014/main" id="{B04459D1-2732-CA5E-BD9A-6EB0FCA89BC0}"/>
              </a:ext>
            </a:extLst>
          </p:cNvPr>
          <p:cNvSpPr txBox="1"/>
          <p:nvPr/>
        </p:nvSpPr>
        <p:spPr>
          <a:xfrm>
            <a:off x="2602066" y="2748649"/>
            <a:ext cx="393056"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HBr</a:t>
            </a:r>
          </a:p>
        </p:txBody>
      </p:sp>
      <p:sp>
        <p:nvSpPr>
          <p:cNvPr id="18" name="TextBox 17">
            <a:extLst>
              <a:ext uri="{FF2B5EF4-FFF2-40B4-BE49-F238E27FC236}">
                <a16:creationId xmlns:a16="http://schemas.microsoft.com/office/drawing/2014/main" id="{EC0FBF07-E97C-033A-F9F0-0F0B781066C8}"/>
              </a:ext>
            </a:extLst>
          </p:cNvPr>
          <p:cNvSpPr txBox="1"/>
          <p:nvPr/>
        </p:nvSpPr>
        <p:spPr>
          <a:xfrm>
            <a:off x="798035" y="2609618"/>
            <a:ext cx="1806905" cy="415498"/>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Addition of hydrogen halides</a:t>
            </a:r>
            <a:br>
              <a:rPr lang="en-US" sz="1050" b="1" dirty="0">
                <a:solidFill>
                  <a:srgbClr val="5B9BD5">
                    <a:lumMod val="75000"/>
                  </a:srgbClr>
                </a:solidFill>
                <a:latin typeface="Calibri" panose="020F0502020204030204"/>
              </a:rPr>
            </a:br>
            <a:r>
              <a:rPr lang="en-US" sz="1050" b="1" dirty="0">
                <a:solidFill>
                  <a:srgbClr val="5B9BD5">
                    <a:lumMod val="75000"/>
                  </a:srgbClr>
                </a:solidFill>
                <a:latin typeface="Calibri" panose="020F0502020204030204"/>
              </a:rPr>
              <a:t>to alkynes</a:t>
            </a:r>
          </a:p>
        </p:txBody>
      </p:sp>
      <p:cxnSp>
        <p:nvCxnSpPr>
          <p:cNvPr id="19" name="Straight Arrow Connector 18">
            <a:extLst>
              <a:ext uri="{FF2B5EF4-FFF2-40B4-BE49-F238E27FC236}">
                <a16:creationId xmlns:a16="http://schemas.microsoft.com/office/drawing/2014/main" id="{805E314C-700C-09AA-C1B5-A83739FA0956}"/>
              </a:ext>
            </a:extLst>
          </p:cNvPr>
          <p:cNvCxnSpPr>
            <a:cxnSpLocks/>
          </p:cNvCxnSpPr>
          <p:nvPr/>
        </p:nvCxnSpPr>
        <p:spPr>
          <a:xfrm flipV="1">
            <a:off x="3196152" y="1445804"/>
            <a:ext cx="830944" cy="349796"/>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20" name="Straight Arrow Connector 19">
            <a:extLst>
              <a:ext uri="{FF2B5EF4-FFF2-40B4-BE49-F238E27FC236}">
                <a16:creationId xmlns:a16="http://schemas.microsoft.com/office/drawing/2014/main" id="{6F0F5C83-F359-71F9-0DB6-AB830595C733}"/>
              </a:ext>
            </a:extLst>
          </p:cNvPr>
          <p:cNvCxnSpPr>
            <a:cxnSpLocks/>
          </p:cNvCxnSpPr>
          <p:nvPr/>
        </p:nvCxnSpPr>
        <p:spPr>
          <a:xfrm flipH="1" flipV="1">
            <a:off x="4171780" y="1445804"/>
            <a:ext cx="832104" cy="347472"/>
          </a:xfrm>
          <a:prstGeom prst="straightConnector1">
            <a:avLst/>
          </a:prstGeom>
          <a:noFill/>
          <a:ln w="28575" cap="flat" cmpd="sng" algn="ctr">
            <a:solidFill>
              <a:srgbClr val="5B9BD5">
                <a:lumMod val="75000"/>
              </a:srgbClr>
            </a:solidFill>
            <a:prstDash val="solid"/>
            <a:miter lim="800000"/>
            <a:tailEnd type="triangle"/>
          </a:ln>
          <a:effectLst/>
        </p:spPr>
      </p:cxnSp>
      <p:pic>
        <p:nvPicPr>
          <p:cNvPr id="21" name="Picture 20">
            <a:extLst>
              <a:ext uri="{FF2B5EF4-FFF2-40B4-BE49-F238E27FC236}">
                <a16:creationId xmlns:a16="http://schemas.microsoft.com/office/drawing/2014/main" id="{8AB09857-9EF4-E647-64E0-1CF6674B747F}"/>
              </a:ext>
            </a:extLst>
          </p:cNvPr>
          <p:cNvPicPr>
            <a:picLocks noChangeAspect="1"/>
          </p:cNvPicPr>
          <p:nvPr/>
        </p:nvPicPr>
        <p:blipFill>
          <a:blip r:embed="rId6"/>
          <a:stretch>
            <a:fillRect/>
          </a:stretch>
        </p:blipFill>
        <p:spPr>
          <a:xfrm>
            <a:off x="4660584" y="1892247"/>
            <a:ext cx="534202" cy="218537"/>
          </a:xfrm>
          <a:prstGeom prst="rect">
            <a:avLst/>
          </a:prstGeom>
        </p:spPr>
      </p:pic>
      <p:sp>
        <p:nvSpPr>
          <p:cNvPr id="22" name="Rounded Rectangle 21">
            <a:extLst>
              <a:ext uri="{FF2B5EF4-FFF2-40B4-BE49-F238E27FC236}">
                <a16:creationId xmlns:a16="http://schemas.microsoft.com/office/drawing/2014/main" id="{90E986A1-C4A1-81B5-C14E-7F185AD75F4E}"/>
              </a:ext>
            </a:extLst>
          </p:cNvPr>
          <p:cNvSpPr/>
          <p:nvPr/>
        </p:nvSpPr>
        <p:spPr>
          <a:xfrm>
            <a:off x="4859200" y="2154086"/>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3" name="TextBox 22">
            <a:extLst>
              <a:ext uri="{FF2B5EF4-FFF2-40B4-BE49-F238E27FC236}">
                <a16:creationId xmlns:a16="http://schemas.microsoft.com/office/drawing/2014/main" id="{D35D6B2D-EA49-60E2-B8C2-CA65615B8AEE}"/>
              </a:ext>
            </a:extLst>
          </p:cNvPr>
          <p:cNvSpPr txBox="1"/>
          <p:nvPr/>
        </p:nvSpPr>
        <p:spPr>
          <a:xfrm>
            <a:off x="1194382" y="1330659"/>
            <a:ext cx="1782860" cy="577081"/>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Hydration of alkenes, </a:t>
            </a:r>
            <a:br>
              <a:rPr lang="en-US" sz="1050" b="1" dirty="0">
                <a:solidFill>
                  <a:srgbClr val="5B9BD5">
                    <a:lumMod val="75000"/>
                  </a:srgbClr>
                </a:solidFill>
                <a:latin typeface="Calibri" panose="020F0502020204030204"/>
              </a:rPr>
            </a:br>
            <a:r>
              <a:rPr lang="en-US" sz="1050" b="1" dirty="0">
                <a:solidFill>
                  <a:srgbClr val="5B9BD5">
                    <a:lumMod val="75000"/>
                  </a:srgbClr>
                </a:solidFill>
                <a:latin typeface="Calibri" panose="020F0502020204030204"/>
              </a:rPr>
              <a:t>addition of alcohols or acids </a:t>
            </a:r>
          </a:p>
          <a:p>
            <a:pPr algn="ctr" defTabSz="914126"/>
            <a:r>
              <a:rPr lang="en-US" sz="1050" b="1" dirty="0">
                <a:solidFill>
                  <a:srgbClr val="5B9BD5">
                    <a:lumMod val="75000"/>
                  </a:srgbClr>
                </a:solidFill>
                <a:latin typeface="Calibri" panose="020F0502020204030204"/>
              </a:rPr>
              <a:t>to alkenes</a:t>
            </a:r>
          </a:p>
        </p:txBody>
      </p:sp>
      <p:pic>
        <p:nvPicPr>
          <p:cNvPr id="24" name="Picture 23">
            <a:extLst>
              <a:ext uri="{FF2B5EF4-FFF2-40B4-BE49-F238E27FC236}">
                <a16:creationId xmlns:a16="http://schemas.microsoft.com/office/drawing/2014/main" id="{D75C68A7-318A-FB01-0C80-9AE89583A8CC}"/>
              </a:ext>
            </a:extLst>
          </p:cNvPr>
          <p:cNvPicPr>
            <a:picLocks noChangeAspect="1"/>
          </p:cNvPicPr>
          <p:nvPr/>
        </p:nvPicPr>
        <p:blipFill>
          <a:blip r:embed="rId7"/>
          <a:stretch>
            <a:fillRect/>
          </a:stretch>
        </p:blipFill>
        <p:spPr>
          <a:xfrm>
            <a:off x="3036688" y="717955"/>
            <a:ext cx="2014417" cy="736982"/>
          </a:xfrm>
          <a:prstGeom prst="rect">
            <a:avLst/>
          </a:prstGeom>
        </p:spPr>
      </p:pic>
      <p:pic>
        <p:nvPicPr>
          <p:cNvPr id="25" name="Picture 24">
            <a:extLst>
              <a:ext uri="{FF2B5EF4-FFF2-40B4-BE49-F238E27FC236}">
                <a16:creationId xmlns:a16="http://schemas.microsoft.com/office/drawing/2014/main" id="{2655B320-4EC3-8E7A-D32D-AC6131DB54CC}"/>
              </a:ext>
            </a:extLst>
          </p:cNvPr>
          <p:cNvPicPr>
            <a:picLocks noChangeAspect="1"/>
          </p:cNvPicPr>
          <p:nvPr/>
        </p:nvPicPr>
        <p:blipFill>
          <a:blip r:embed="rId8"/>
          <a:stretch>
            <a:fillRect/>
          </a:stretch>
        </p:blipFill>
        <p:spPr>
          <a:xfrm>
            <a:off x="6113582" y="519535"/>
            <a:ext cx="1723097" cy="925367"/>
          </a:xfrm>
          <a:prstGeom prst="rect">
            <a:avLst/>
          </a:prstGeom>
        </p:spPr>
      </p:pic>
      <p:cxnSp>
        <p:nvCxnSpPr>
          <p:cNvPr id="26" name="Straight Arrow Connector 25">
            <a:extLst>
              <a:ext uri="{FF2B5EF4-FFF2-40B4-BE49-F238E27FC236}">
                <a16:creationId xmlns:a16="http://schemas.microsoft.com/office/drawing/2014/main" id="{1A37495B-5D85-5481-8470-0EA786F3CA40}"/>
              </a:ext>
            </a:extLst>
          </p:cNvPr>
          <p:cNvCxnSpPr>
            <a:cxnSpLocks/>
          </p:cNvCxnSpPr>
          <p:nvPr/>
        </p:nvCxnSpPr>
        <p:spPr>
          <a:xfrm>
            <a:off x="5169803" y="1056686"/>
            <a:ext cx="828857" cy="0"/>
          </a:xfrm>
          <a:prstGeom prst="straightConnector1">
            <a:avLst/>
          </a:prstGeom>
          <a:noFill/>
          <a:ln w="28575" cap="flat" cmpd="sng" algn="ctr">
            <a:solidFill>
              <a:srgbClr val="5B9BD5">
                <a:lumMod val="75000"/>
              </a:srgbClr>
            </a:solidFill>
            <a:prstDash val="solid"/>
            <a:miter lim="800000"/>
            <a:tailEnd type="triangle"/>
          </a:ln>
          <a:effectLst/>
        </p:spPr>
      </p:cxnSp>
      <p:sp>
        <p:nvSpPr>
          <p:cNvPr id="27" name="TextBox 26">
            <a:extLst>
              <a:ext uri="{FF2B5EF4-FFF2-40B4-BE49-F238E27FC236}">
                <a16:creationId xmlns:a16="http://schemas.microsoft.com/office/drawing/2014/main" id="{AFD3CB38-B7AA-B701-19CD-66B22A111BE3}"/>
              </a:ext>
            </a:extLst>
          </p:cNvPr>
          <p:cNvSpPr txBox="1"/>
          <p:nvPr/>
        </p:nvSpPr>
        <p:spPr>
          <a:xfrm>
            <a:off x="4939664" y="445265"/>
            <a:ext cx="1289134" cy="577081"/>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Intramolecular</a:t>
            </a:r>
            <a:br>
              <a:rPr lang="en-US" sz="1050" b="1" dirty="0">
                <a:solidFill>
                  <a:srgbClr val="5B9BD5">
                    <a:lumMod val="75000"/>
                  </a:srgbClr>
                </a:solidFill>
                <a:latin typeface="Calibri" panose="020F0502020204030204"/>
              </a:rPr>
            </a:br>
            <a:r>
              <a:rPr lang="en-US" sz="1050" b="1" dirty="0">
                <a:solidFill>
                  <a:srgbClr val="5B9BD5">
                    <a:lumMod val="75000"/>
                  </a:srgbClr>
                </a:solidFill>
                <a:latin typeface="Calibri" panose="020F0502020204030204"/>
              </a:rPr>
              <a:t>addition of alcohols</a:t>
            </a:r>
            <a:br>
              <a:rPr lang="en-US" sz="1050" b="1" dirty="0">
                <a:solidFill>
                  <a:srgbClr val="5B9BD5">
                    <a:lumMod val="75000"/>
                  </a:srgbClr>
                </a:solidFill>
                <a:latin typeface="Calibri" panose="020F0502020204030204"/>
              </a:rPr>
            </a:br>
            <a:r>
              <a:rPr lang="en-US" sz="1050" b="1" dirty="0">
                <a:solidFill>
                  <a:srgbClr val="5B9BD5">
                    <a:lumMod val="75000"/>
                  </a:srgbClr>
                </a:solidFill>
                <a:latin typeface="Calibri" panose="020F0502020204030204"/>
              </a:rPr>
              <a:t>or acids to alkenes</a:t>
            </a:r>
          </a:p>
        </p:txBody>
      </p:sp>
      <p:cxnSp>
        <p:nvCxnSpPr>
          <p:cNvPr id="28" name="Straight Arrow Connector 27">
            <a:extLst>
              <a:ext uri="{FF2B5EF4-FFF2-40B4-BE49-F238E27FC236}">
                <a16:creationId xmlns:a16="http://schemas.microsoft.com/office/drawing/2014/main" id="{17C04660-6B72-B8A6-E309-FBC8686A2EAA}"/>
              </a:ext>
            </a:extLst>
          </p:cNvPr>
          <p:cNvCxnSpPr>
            <a:cxnSpLocks/>
          </p:cNvCxnSpPr>
          <p:nvPr/>
        </p:nvCxnSpPr>
        <p:spPr>
          <a:xfrm>
            <a:off x="8187366" y="1056686"/>
            <a:ext cx="828857" cy="0"/>
          </a:xfrm>
          <a:prstGeom prst="straightConnector1">
            <a:avLst/>
          </a:prstGeom>
          <a:noFill/>
          <a:ln w="28575" cap="flat" cmpd="sng" algn="ctr">
            <a:solidFill>
              <a:srgbClr val="5B9BD5">
                <a:lumMod val="75000"/>
              </a:srgbClr>
            </a:solidFill>
            <a:prstDash val="solid"/>
            <a:miter lim="800000"/>
            <a:tailEnd type="triangle"/>
          </a:ln>
          <a:effectLst/>
        </p:spPr>
      </p:cxnSp>
      <p:sp>
        <p:nvSpPr>
          <p:cNvPr id="29" name="TextBox 28">
            <a:extLst>
              <a:ext uri="{FF2B5EF4-FFF2-40B4-BE49-F238E27FC236}">
                <a16:creationId xmlns:a16="http://schemas.microsoft.com/office/drawing/2014/main" id="{486B7C25-430A-BDAE-65E8-5631C972EAB9}"/>
              </a:ext>
            </a:extLst>
          </p:cNvPr>
          <p:cNvSpPr txBox="1"/>
          <p:nvPr/>
        </p:nvSpPr>
        <p:spPr>
          <a:xfrm>
            <a:off x="7841845" y="1073681"/>
            <a:ext cx="1402948"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Dehydrohalogenation</a:t>
            </a:r>
          </a:p>
        </p:txBody>
      </p:sp>
      <p:pic>
        <p:nvPicPr>
          <p:cNvPr id="30" name="Picture 29">
            <a:extLst>
              <a:ext uri="{FF2B5EF4-FFF2-40B4-BE49-F238E27FC236}">
                <a16:creationId xmlns:a16="http://schemas.microsoft.com/office/drawing/2014/main" id="{E70A3BEB-2759-D4FB-8654-DEF549B19F75}"/>
              </a:ext>
            </a:extLst>
          </p:cNvPr>
          <p:cNvPicPr>
            <a:picLocks noChangeAspect="1"/>
          </p:cNvPicPr>
          <p:nvPr/>
        </p:nvPicPr>
        <p:blipFill>
          <a:blip r:embed="rId9"/>
          <a:stretch>
            <a:fillRect/>
          </a:stretch>
        </p:blipFill>
        <p:spPr>
          <a:xfrm>
            <a:off x="9473362" y="623764"/>
            <a:ext cx="1739044" cy="925363"/>
          </a:xfrm>
          <a:prstGeom prst="rect">
            <a:avLst/>
          </a:prstGeom>
        </p:spPr>
      </p:pic>
      <p:sp>
        <p:nvSpPr>
          <p:cNvPr id="31" name="TextBox 30">
            <a:extLst>
              <a:ext uri="{FF2B5EF4-FFF2-40B4-BE49-F238E27FC236}">
                <a16:creationId xmlns:a16="http://schemas.microsoft.com/office/drawing/2014/main" id="{779E3ECB-6CDA-A9BE-5053-CD3BEBE89670}"/>
              </a:ext>
            </a:extLst>
          </p:cNvPr>
          <p:cNvSpPr txBox="1"/>
          <p:nvPr/>
        </p:nvSpPr>
        <p:spPr>
          <a:xfrm>
            <a:off x="9501049" y="1547420"/>
            <a:ext cx="2216249" cy="307777"/>
          </a:xfrm>
          <a:prstGeom prst="rect">
            <a:avLst/>
          </a:prstGeom>
          <a:noFill/>
        </p:spPr>
        <p:txBody>
          <a:bodyPr wrap="none" rtlCol="0">
            <a:spAutoFit/>
          </a:bodyPr>
          <a:lstStyle/>
          <a:p>
            <a:pPr algn="ctr" defTabSz="914126"/>
            <a:r>
              <a:rPr lang="en-US" sz="1400" b="1" dirty="0">
                <a:solidFill>
                  <a:prstClr val="black"/>
                </a:solidFill>
                <a:latin typeface="Calibri" panose="020F0502020204030204"/>
              </a:rPr>
              <a:t>5,6,7,8-tetrahydroyangonin</a:t>
            </a:r>
          </a:p>
        </p:txBody>
      </p:sp>
      <p:sp>
        <p:nvSpPr>
          <p:cNvPr id="32" name="Circular Arrow 31">
            <a:extLst>
              <a:ext uri="{FF2B5EF4-FFF2-40B4-BE49-F238E27FC236}">
                <a16:creationId xmlns:a16="http://schemas.microsoft.com/office/drawing/2014/main" id="{89956A99-6F35-6EAE-64E8-AB0B4E1BDEED}"/>
              </a:ext>
            </a:extLst>
          </p:cNvPr>
          <p:cNvSpPr/>
          <p:nvPr/>
        </p:nvSpPr>
        <p:spPr>
          <a:xfrm rot="10800000" flipH="1">
            <a:off x="8385061" y="600842"/>
            <a:ext cx="442283" cy="461955"/>
          </a:xfrm>
          <a:prstGeom prst="circularArrow">
            <a:avLst>
              <a:gd name="adj1" fmla="val 0"/>
              <a:gd name="adj2" fmla="val 1142319"/>
              <a:gd name="adj3" fmla="val 20309177"/>
              <a:gd name="adj4" fmla="val 10997754"/>
              <a:gd name="adj5" fmla="val 6455"/>
            </a:avLst>
          </a:prstGeom>
          <a:solidFill>
            <a:srgbClr val="84A4CC">
              <a:lumMod val="75000"/>
            </a:srgbClr>
          </a:solidFill>
          <a:ln w="25400" cap="flat" cmpd="sng" algn="ctr">
            <a:solidFill>
              <a:srgbClr val="2E75B6"/>
            </a:solidFill>
            <a:prstDash val="solid"/>
          </a:ln>
          <a:effectLst/>
        </p:spPr>
        <p:txBody>
          <a:bodyPr rtlCol="0" anchor="ctr"/>
          <a:lstStyle/>
          <a:p>
            <a:pPr marL="0" marR="0" lvl="0" indent="0" algn="ctr" defTabSz="1218255"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dirty="0">
              <a:ln>
                <a:noFill/>
              </a:ln>
              <a:solidFill>
                <a:srgbClr val="332F2E"/>
              </a:solidFill>
              <a:effectLst/>
              <a:uLnTx/>
              <a:uFillTx/>
              <a:latin typeface="Open Sans"/>
            </a:endParaRPr>
          </a:p>
        </p:txBody>
      </p:sp>
      <p:sp>
        <p:nvSpPr>
          <p:cNvPr id="33" name="TextBox 32">
            <a:extLst>
              <a:ext uri="{FF2B5EF4-FFF2-40B4-BE49-F238E27FC236}">
                <a16:creationId xmlns:a16="http://schemas.microsoft.com/office/drawing/2014/main" id="{1D78F3FA-AF7A-D566-F6B4-A671B15DB7DE}"/>
              </a:ext>
            </a:extLst>
          </p:cNvPr>
          <p:cNvSpPr txBox="1"/>
          <p:nvPr/>
        </p:nvSpPr>
        <p:spPr>
          <a:xfrm>
            <a:off x="8575414" y="573434"/>
            <a:ext cx="393056"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HBr</a:t>
            </a:r>
          </a:p>
        </p:txBody>
      </p:sp>
      <p:sp>
        <p:nvSpPr>
          <p:cNvPr id="34" name="TextBox 33">
            <a:extLst>
              <a:ext uri="{FF2B5EF4-FFF2-40B4-BE49-F238E27FC236}">
                <a16:creationId xmlns:a16="http://schemas.microsoft.com/office/drawing/2014/main" id="{364AA023-4CBF-298E-1C33-DED651E169B0}"/>
              </a:ext>
            </a:extLst>
          </p:cNvPr>
          <p:cNvSpPr txBox="1"/>
          <p:nvPr/>
        </p:nvSpPr>
        <p:spPr>
          <a:xfrm>
            <a:off x="4642248" y="2540704"/>
            <a:ext cx="723275"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a:rPr>
              <a:t>methanol</a:t>
            </a:r>
          </a:p>
        </p:txBody>
      </p:sp>
      <p:grpSp>
        <p:nvGrpSpPr>
          <p:cNvPr id="62" name="Group 61">
            <a:extLst>
              <a:ext uri="{FF2B5EF4-FFF2-40B4-BE49-F238E27FC236}">
                <a16:creationId xmlns:a16="http://schemas.microsoft.com/office/drawing/2014/main" id="{2C0F67F0-22AE-9475-45AC-C193F0E9EE19}"/>
              </a:ext>
            </a:extLst>
          </p:cNvPr>
          <p:cNvGrpSpPr/>
          <p:nvPr/>
        </p:nvGrpSpPr>
        <p:grpSpPr>
          <a:xfrm>
            <a:off x="7835910" y="3869459"/>
            <a:ext cx="4290646" cy="1919986"/>
            <a:chOff x="7835910" y="4593854"/>
            <a:chExt cx="4290646" cy="1919986"/>
          </a:xfrm>
        </p:grpSpPr>
        <p:grpSp>
          <p:nvGrpSpPr>
            <p:cNvPr id="63" name="Group 62">
              <a:extLst>
                <a:ext uri="{FF2B5EF4-FFF2-40B4-BE49-F238E27FC236}">
                  <a16:creationId xmlns:a16="http://schemas.microsoft.com/office/drawing/2014/main" id="{0DA7E5C5-594B-CF2D-C66C-10F9CD78645B}"/>
                </a:ext>
              </a:extLst>
            </p:cNvPr>
            <p:cNvGrpSpPr/>
            <p:nvPr/>
          </p:nvGrpSpPr>
          <p:grpSpPr>
            <a:xfrm>
              <a:off x="7835910" y="4593854"/>
              <a:ext cx="4290646" cy="1906539"/>
              <a:chOff x="4337649" y="2748788"/>
              <a:chExt cx="4290646" cy="1906539"/>
            </a:xfrm>
          </p:grpSpPr>
          <p:cxnSp>
            <p:nvCxnSpPr>
              <p:cNvPr id="76" name="Straight Arrow Connector 75">
                <a:extLst>
                  <a:ext uri="{FF2B5EF4-FFF2-40B4-BE49-F238E27FC236}">
                    <a16:creationId xmlns:a16="http://schemas.microsoft.com/office/drawing/2014/main" id="{717FDA2B-A168-D552-AB76-47F9A955559B}"/>
                  </a:ext>
                </a:extLst>
              </p:cNvPr>
              <p:cNvCxnSpPr>
                <a:cxnSpLocks/>
              </p:cNvCxnSpPr>
              <p:nvPr/>
            </p:nvCxnSpPr>
            <p:spPr>
              <a:xfrm>
                <a:off x="4435339" y="3038536"/>
                <a:ext cx="632025" cy="0"/>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77" name="Straight Arrow Connector 76">
                <a:extLst>
                  <a:ext uri="{FF2B5EF4-FFF2-40B4-BE49-F238E27FC236}">
                    <a16:creationId xmlns:a16="http://schemas.microsoft.com/office/drawing/2014/main" id="{594D594D-4C20-A2E9-E501-831DA195F34C}"/>
                  </a:ext>
                </a:extLst>
              </p:cNvPr>
              <p:cNvCxnSpPr>
                <a:cxnSpLocks/>
              </p:cNvCxnSpPr>
              <p:nvPr/>
            </p:nvCxnSpPr>
            <p:spPr>
              <a:xfrm>
                <a:off x="4435338" y="3320390"/>
                <a:ext cx="632025" cy="0"/>
              </a:xfrm>
              <a:prstGeom prst="straightConnector1">
                <a:avLst/>
              </a:prstGeom>
              <a:noFill/>
              <a:ln w="28575" cap="flat" cmpd="sng" algn="ctr">
                <a:solidFill>
                  <a:srgbClr val="548135"/>
                </a:solidFill>
                <a:prstDash val="solid"/>
                <a:miter lim="800000"/>
                <a:tailEnd type="triangle"/>
              </a:ln>
              <a:effectLst/>
            </p:spPr>
          </p:cxnSp>
          <p:cxnSp>
            <p:nvCxnSpPr>
              <p:cNvPr id="78" name="Straight Arrow Connector 77">
                <a:extLst>
                  <a:ext uri="{FF2B5EF4-FFF2-40B4-BE49-F238E27FC236}">
                    <a16:creationId xmlns:a16="http://schemas.microsoft.com/office/drawing/2014/main" id="{4F2B9E7D-D8A4-268E-742D-59DAD3BEAA8E}"/>
                  </a:ext>
                </a:extLst>
              </p:cNvPr>
              <p:cNvCxnSpPr>
                <a:cxnSpLocks/>
              </p:cNvCxnSpPr>
              <p:nvPr/>
            </p:nvCxnSpPr>
            <p:spPr>
              <a:xfrm>
                <a:off x="4435338" y="3578529"/>
                <a:ext cx="631516" cy="0"/>
              </a:xfrm>
              <a:prstGeom prst="straightConnector1">
                <a:avLst/>
              </a:prstGeom>
              <a:noFill/>
              <a:ln w="28575" cap="flat" cmpd="sng" algn="ctr">
                <a:solidFill>
                  <a:srgbClr val="ED7D31">
                    <a:lumMod val="75000"/>
                  </a:srgbClr>
                </a:solidFill>
                <a:prstDash val="solid"/>
                <a:miter lim="800000"/>
                <a:tailEnd type="triangle"/>
              </a:ln>
              <a:effectLst/>
            </p:spPr>
          </p:cxnSp>
          <p:sp>
            <p:nvSpPr>
              <p:cNvPr id="79" name="Rounded Rectangle 78">
                <a:extLst>
                  <a:ext uri="{FF2B5EF4-FFF2-40B4-BE49-F238E27FC236}">
                    <a16:creationId xmlns:a16="http://schemas.microsoft.com/office/drawing/2014/main" id="{5E18A7D0-73E9-0D80-0945-EE6D90287084}"/>
                  </a:ext>
                </a:extLst>
              </p:cNvPr>
              <p:cNvSpPr/>
              <p:nvPr/>
            </p:nvSpPr>
            <p:spPr>
              <a:xfrm>
                <a:off x="6644711" y="2853393"/>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80" name="Rounded Rectangle 79">
                <a:extLst>
                  <a:ext uri="{FF2B5EF4-FFF2-40B4-BE49-F238E27FC236}">
                    <a16:creationId xmlns:a16="http://schemas.microsoft.com/office/drawing/2014/main" id="{71807281-0E38-D315-AD0D-0316B44778B5}"/>
                  </a:ext>
                </a:extLst>
              </p:cNvPr>
              <p:cNvSpPr/>
              <p:nvPr/>
            </p:nvSpPr>
            <p:spPr>
              <a:xfrm>
                <a:off x="6644711" y="3349516"/>
                <a:ext cx="289368" cy="289368"/>
              </a:xfrm>
              <a:prstGeom prst="roundRect">
                <a:avLst/>
              </a:prstGeom>
              <a:solidFill>
                <a:srgbClr val="70AD47">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81" name="Rounded Rectangle 80">
                <a:extLst>
                  <a:ext uri="{FF2B5EF4-FFF2-40B4-BE49-F238E27FC236}">
                    <a16:creationId xmlns:a16="http://schemas.microsoft.com/office/drawing/2014/main" id="{BEB8B72E-13F5-4CA7-C9A6-5B486FB8CF1C}"/>
                  </a:ext>
                </a:extLst>
              </p:cNvPr>
              <p:cNvSpPr/>
              <p:nvPr/>
            </p:nvSpPr>
            <p:spPr>
              <a:xfrm>
                <a:off x="6644711" y="3833916"/>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39BA5D1C-6E7C-599A-E2B1-38418AC13BBE}"/>
                  </a:ext>
                </a:extLst>
              </p:cNvPr>
              <p:cNvSpPr txBox="1"/>
              <p:nvPr/>
            </p:nvSpPr>
            <p:spPr>
              <a:xfrm>
                <a:off x="5066854" y="2884647"/>
                <a:ext cx="151855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reaction</a:t>
                </a:r>
              </a:p>
            </p:txBody>
          </p:sp>
          <p:sp>
            <p:nvSpPr>
              <p:cNvPr id="83" name="TextBox 82">
                <a:extLst>
                  <a:ext uri="{FF2B5EF4-FFF2-40B4-BE49-F238E27FC236}">
                    <a16:creationId xmlns:a16="http://schemas.microsoft.com/office/drawing/2014/main" id="{AD14FCA0-DC50-ED93-8BA8-66625DCAC5D9}"/>
                  </a:ext>
                </a:extLst>
              </p:cNvPr>
              <p:cNvSpPr txBox="1"/>
              <p:nvPr/>
            </p:nvSpPr>
            <p:spPr>
              <a:xfrm>
                <a:off x="5066853" y="3166501"/>
                <a:ext cx="15951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Enzymatic reaction</a:t>
                </a:r>
              </a:p>
            </p:txBody>
          </p:sp>
          <p:sp>
            <p:nvSpPr>
              <p:cNvPr id="84" name="TextBox 83">
                <a:extLst>
                  <a:ext uri="{FF2B5EF4-FFF2-40B4-BE49-F238E27FC236}">
                    <a16:creationId xmlns:a16="http://schemas.microsoft.com/office/drawing/2014/main" id="{87EE7D7E-550F-6D79-D3EF-EFC1FB4C0D05}"/>
                  </a:ext>
                </a:extLst>
              </p:cNvPr>
              <p:cNvSpPr txBox="1"/>
              <p:nvPr/>
            </p:nvSpPr>
            <p:spPr>
              <a:xfrm>
                <a:off x="5081011" y="3424640"/>
                <a:ext cx="115756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reaction</a:t>
                </a:r>
              </a:p>
            </p:txBody>
          </p:sp>
          <p:sp>
            <p:nvSpPr>
              <p:cNvPr id="85" name="TextBox 84">
                <a:extLst>
                  <a:ext uri="{FF2B5EF4-FFF2-40B4-BE49-F238E27FC236}">
                    <a16:creationId xmlns:a16="http://schemas.microsoft.com/office/drawing/2014/main" id="{63564801-FADD-4FD4-1EA8-3D7F2AB006C5}"/>
                  </a:ext>
                </a:extLst>
              </p:cNvPr>
              <p:cNvSpPr txBox="1"/>
              <p:nvPr/>
            </p:nvSpPr>
            <p:spPr>
              <a:xfrm>
                <a:off x="6934079" y="274878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a:t>
                </a:r>
                <a:b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building block</a:t>
                </a:r>
              </a:p>
            </p:txBody>
          </p:sp>
          <p:sp>
            <p:nvSpPr>
              <p:cNvPr id="86" name="TextBox 85">
                <a:extLst>
                  <a:ext uri="{FF2B5EF4-FFF2-40B4-BE49-F238E27FC236}">
                    <a16:creationId xmlns:a16="http://schemas.microsoft.com/office/drawing/2014/main" id="{D483F4EC-2E5E-E3F7-A740-2AFFBE4D3493}"/>
                  </a:ext>
                </a:extLst>
              </p:cNvPr>
              <p:cNvSpPr txBox="1"/>
              <p:nvPr/>
            </p:nvSpPr>
            <p:spPr>
              <a:xfrm>
                <a:off x="6953751" y="324844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Biological </a:t>
                </a:r>
                <a:b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building block</a:t>
                </a:r>
              </a:p>
            </p:txBody>
          </p:sp>
          <p:sp>
            <p:nvSpPr>
              <p:cNvPr id="87" name="TextBox 86">
                <a:extLst>
                  <a:ext uri="{FF2B5EF4-FFF2-40B4-BE49-F238E27FC236}">
                    <a16:creationId xmlns:a16="http://schemas.microsoft.com/office/drawing/2014/main" id="{1638AC02-7FD8-BAE9-079A-7FEBB58ED3CE}"/>
                  </a:ext>
                </a:extLst>
              </p:cNvPr>
              <p:cNvSpPr txBox="1"/>
              <p:nvPr/>
            </p:nvSpPr>
            <p:spPr>
              <a:xfrm>
                <a:off x="6995795" y="3716813"/>
                <a:ext cx="163249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Polyketide</a:t>
                </a:r>
                <a:b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(predicted/ known)</a:t>
                </a:r>
              </a:p>
            </p:txBody>
          </p:sp>
          <p:sp>
            <p:nvSpPr>
              <p:cNvPr id="88" name="Rounded Rectangle 87">
                <a:extLst>
                  <a:ext uri="{FF2B5EF4-FFF2-40B4-BE49-F238E27FC236}">
                    <a16:creationId xmlns:a16="http://schemas.microsoft.com/office/drawing/2014/main" id="{272BD4B1-C212-EF50-7985-C52884344C01}"/>
                  </a:ext>
                </a:extLst>
              </p:cNvPr>
              <p:cNvSpPr/>
              <p:nvPr/>
            </p:nvSpPr>
            <p:spPr>
              <a:xfrm>
                <a:off x="4337649" y="2751236"/>
                <a:ext cx="4290646" cy="1904091"/>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grpSp>
        <p:grpSp>
          <p:nvGrpSpPr>
            <p:cNvPr id="64" name="Group 63">
              <a:extLst>
                <a:ext uri="{FF2B5EF4-FFF2-40B4-BE49-F238E27FC236}">
                  <a16:creationId xmlns:a16="http://schemas.microsoft.com/office/drawing/2014/main" id="{710D318D-9B74-BB35-7292-8114F881670B}"/>
                </a:ext>
              </a:extLst>
            </p:cNvPr>
            <p:cNvGrpSpPr/>
            <p:nvPr/>
          </p:nvGrpSpPr>
          <p:grpSpPr>
            <a:xfrm>
              <a:off x="7922343" y="5616734"/>
              <a:ext cx="342987" cy="315605"/>
              <a:chOff x="7990485" y="6052470"/>
              <a:chExt cx="342987" cy="315605"/>
            </a:xfrm>
          </p:grpSpPr>
          <p:sp>
            <p:nvSpPr>
              <p:cNvPr id="74" name="Oval 73">
                <a:extLst>
                  <a:ext uri="{FF2B5EF4-FFF2-40B4-BE49-F238E27FC236}">
                    <a16:creationId xmlns:a16="http://schemas.microsoft.com/office/drawing/2014/main" id="{E1ECFBFA-F310-C118-EEE1-37AE3B2EB216}"/>
                  </a:ext>
                </a:extLst>
              </p:cNvPr>
              <p:cNvSpPr/>
              <p:nvPr/>
            </p:nvSpPr>
            <p:spPr>
              <a:xfrm>
                <a:off x="8003113" y="6052470"/>
                <a:ext cx="330359" cy="315605"/>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A8DEF6E5-C27A-72D8-3FA7-78D5AE8F04A7}"/>
                  </a:ext>
                </a:extLst>
              </p:cNvPr>
              <p:cNvSpPr txBox="1"/>
              <p:nvPr/>
            </p:nvSpPr>
            <p:spPr>
              <a:xfrm>
                <a:off x="7990485" y="6088736"/>
                <a:ext cx="342135"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grpSp>
        <p:grpSp>
          <p:nvGrpSpPr>
            <p:cNvPr id="65" name="Group 64">
              <a:extLst>
                <a:ext uri="{FF2B5EF4-FFF2-40B4-BE49-F238E27FC236}">
                  <a16:creationId xmlns:a16="http://schemas.microsoft.com/office/drawing/2014/main" id="{7626C356-6F99-ACE8-07D1-56232FE748CF}"/>
                </a:ext>
              </a:extLst>
            </p:cNvPr>
            <p:cNvGrpSpPr/>
            <p:nvPr/>
          </p:nvGrpSpPr>
          <p:grpSpPr>
            <a:xfrm>
              <a:off x="8293822" y="5827050"/>
              <a:ext cx="349598" cy="315605"/>
              <a:chOff x="8373736" y="5934470"/>
              <a:chExt cx="349598" cy="315605"/>
            </a:xfrm>
          </p:grpSpPr>
          <p:sp>
            <p:nvSpPr>
              <p:cNvPr id="72" name="Oval 71">
                <a:extLst>
                  <a:ext uri="{FF2B5EF4-FFF2-40B4-BE49-F238E27FC236}">
                    <a16:creationId xmlns:a16="http://schemas.microsoft.com/office/drawing/2014/main" id="{D2016CAD-D916-735D-2F70-093B9E032C63}"/>
                  </a:ext>
                </a:extLst>
              </p:cNvPr>
              <p:cNvSpPr/>
              <p:nvPr/>
            </p:nvSpPr>
            <p:spPr>
              <a:xfrm>
                <a:off x="8392975" y="5934470"/>
                <a:ext cx="330359" cy="315605"/>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7ED4FD47-69CB-CBBF-3D7F-63A9DDC10EAE}"/>
                  </a:ext>
                </a:extLst>
              </p:cNvPr>
              <p:cNvSpPr txBox="1"/>
              <p:nvPr/>
            </p:nvSpPr>
            <p:spPr>
              <a:xfrm>
                <a:off x="8373736" y="5977525"/>
                <a:ext cx="342135" cy="261610"/>
              </a:xfrm>
              <a:prstGeom prst="rect">
                <a:avLst/>
              </a:prstGeom>
              <a:noFill/>
              <a:ln w="12700">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a:t>
                </a:r>
              </a:p>
            </p:txBody>
          </p:sp>
        </p:grpSp>
        <p:sp>
          <p:nvSpPr>
            <p:cNvPr id="66" name="TextBox 65">
              <a:extLst>
                <a:ext uri="{FF2B5EF4-FFF2-40B4-BE49-F238E27FC236}">
                  <a16:creationId xmlns:a16="http://schemas.microsoft.com/office/drawing/2014/main" id="{B4FE44C5-EE36-835D-568F-B027457D8E30}"/>
                </a:ext>
              </a:extLst>
            </p:cNvPr>
            <p:cNvSpPr txBox="1"/>
            <p:nvPr/>
          </p:nvSpPr>
          <p:spPr>
            <a:xfrm>
              <a:off x="8649954" y="5826423"/>
              <a:ext cx="114191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domains</a:t>
              </a:r>
            </a:p>
          </p:txBody>
        </p:sp>
        <p:grpSp>
          <p:nvGrpSpPr>
            <p:cNvPr id="67" name="Group 66">
              <a:extLst>
                <a:ext uri="{FF2B5EF4-FFF2-40B4-BE49-F238E27FC236}">
                  <a16:creationId xmlns:a16="http://schemas.microsoft.com/office/drawing/2014/main" id="{B4B25471-8676-2974-DE12-A1F2CF769F39}"/>
                </a:ext>
              </a:extLst>
            </p:cNvPr>
            <p:cNvGrpSpPr/>
            <p:nvPr/>
          </p:nvGrpSpPr>
          <p:grpSpPr>
            <a:xfrm>
              <a:off x="7885332" y="5981652"/>
              <a:ext cx="429636" cy="315605"/>
              <a:chOff x="8759620" y="6104095"/>
              <a:chExt cx="429636" cy="315605"/>
            </a:xfrm>
          </p:grpSpPr>
          <p:sp>
            <p:nvSpPr>
              <p:cNvPr id="70" name="Oval 69">
                <a:extLst>
                  <a:ext uri="{FF2B5EF4-FFF2-40B4-BE49-F238E27FC236}">
                    <a16:creationId xmlns:a16="http://schemas.microsoft.com/office/drawing/2014/main" id="{9A491DD1-6238-E30F-072C-E1455F4E8871}"/>
                  </a:ext>
                </a:extLst>
              </p:cNvPr>
              <p:cNvSpPr/>
              <p:nvPr/>
            </p:nvSpPr>
            <p:spPr>
              <a:xfrm>
                <a:off x="8811539" y="6104095"/>
                <a:ext cx="330359" cy="315605"/>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EE9F9CDF-3B25-96C5-D914-CD56D27B13F9}"/>
                  </a:ext>
                </a:extLst>
              </p:cNvPr>
              <p:cNvSpPr txBox="1"/>
              <p:nvPr/>
            </p:nvSpPr>
            <p:spPr>
              <a:xfrm>
                <a:off x="8759620" y="6145752"/>
                <a:ext cx="429636"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DH</a:t>
                </a:r>
              </a:p>
            </p:txBody>
          </p:sp>
        </p:grpSp>
        <p:sp>
          <p:nvSpPr>
            <p:cNvPr id="68" name="Oval 67">
              <a:extLst>
                <a:ext uri="{FF2B5EF4-FFF2-40B4-BE49-F238E27FC236}">
                  <a16:creationId xmlns:a16="http://schemas.microsoft.com/office/drawing/2014/main" id="{A9DB537C-CB57-9AD9-3949-7C10D2C45EE7}"/>
                </a:ext>
              </a:extLst>
            </p:cNvPr>
            <p:cNvSpPr/>
            <p:nvPr/>
          </p:nvSpPr>
          <p:spPr>
            <a:xfrm>
              <a:off x="10155536" y="610364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20544FA1-6D87-D57A-DC06-5BB2D76E8680}"/>
                </a:ext>
              </a:extLst>
            </p:cNvPr>
            <p:cNvSpPr txBox="1"/>
            <p:nvPr/>
          </p:nvSpPr>
          <p:spPr>
            <a:xfrm>
              <a:off x="10588794" y="5990620"/>
              <a:ext cx="1382238" cy="523220"/>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General</a:t>
              </a:r>
              <a:b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b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compound node</a:t>
              </a:r>
            </a:p>
          </p:txBody>
        </p:sp>
      </p:grpSp>
    </p:spTree>
    <p:extLst>
      <p:ext uri="{BB962C8B-B14F-4D97-AF65-F5344CB8AC3E}">
        <p14:creationId xmlns:p14="http://schemas.microsoft.com/office/powerpoint/2010/main" val="470228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4447AA01-B44D-026C-8633-7E298B0597B5}"/>
              </a:ext>
            </a:extLst>
          </p:cNvPr>
          <p:cNvSpPr/>
          <p:nvPr/>
        </p:nvSpPr>
        <p:spPr>
          <a:xfrm>
            <a:off x="967581" y="1583165"/>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18" name="Oval 117">
            <a:extLst>
              <a:ext uri="{FF2B5EF4-FFF2-40B4-BE49-F238E27FC236}">
                <a16:creationId xmlns:a16="http://schemas.microsoft.com/office/drawing/2014/main" id="{174C1C21-F58D-FAEA-2C00-7F68F997BD3D}"/>
              </a:ext>
            </a:extLst>
          </p:cNvPr>
          <p:cNvSpPr/>
          <p:nvPr/>
        </p:nvSpPr>
        <p:spPr>
          <a:xfrm>
            <a:off x="612170" y="1583165"/>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ABCF2CD6-2137-99D2-823E-A603ECCD7484}"/>
              </a:ext>
            </a:extLst>
          </p:cNvPr>
          <p:cNvSpPr txBox="1"/>
          <p:nvPr/>
        </p:nvSpPr>
        <p:spPr>
          <a:xfrm>
            <a:off x="961696" y="1610148"/>
            <a:ext cx="341957" cy="26147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120" name="Oval 119">
            <a:extLst>
              <a:ext uri="{FF2B5EF4-FFF2-40B4-BE49-F238E27FC236}">
                <a16:creationId xmlns:a16="http://schemas.microsoft.com/office/drawing/2014/main" id="{7FA42E64-0CE8-C2ED-9C12-92C0F327D715}"/>
              </a:ext>
            </a:extLst>
          </p:cNvPr>
          <p:cNvSpPr/>
          <p:nvPr/>
        </p:nvSpPr>
        <p:spPr>
          <a:xfrm>
            <a:off x="1293926" y="1583166"/>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63D938A5-2623-39BD-5F0C-9E03C1EB20D1}"/>
              </a:ext>
            </a:extLst>
          </p:cNvPr>
          <p:cNvSpPr txBox="1"/>
          <p:nvPr/>
        </p:nvSpPr>
        <p:spPr>
          <a:xfrm>
            <a:off x="1243473" y="1613994"/>
            <a:ext cx="431093" cy="25378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122" name="TextBox 121">
            <a:extLst>
              <a:ext uri="{FF2B5EF4-FFF2-40B4-BE49-F238E27FC236}">
                <a16:creationId xmlns:a16="http://schemas.microsoft.com/office/drawing/2014/main" id="{6F4018E2-1B40-0CF5-F245-601C9E1A81A4}"/>
              </a:ext>
            </a:extLst>
          </p:cNvPr>
          <p:cNvSpPr txBox="1"/>
          <p:nvPr/>
        </p:nvSpPr>
        <p:spPr>
          <a:xfrm>
            <a:off x="606285" y="1610148"/>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sp>
        <p:nvSpPr>
          <p:cNvPr id="123" name="TextBox 122">
            <a:extLst>
              <a:ext uri="{FF2B5EF4-FFF2-40B4-BE49-F238E27FC236}">
                <a16:creationId xmlns:a16="http://schemas.microsoft.com/office/drawing/2014/main" id="{89803175-60AE-D322-2161-C9271A556B7B}"/>
              </a:ext>
            </a:extLst>
          </p:cNvPr>
          <p:cNvSpPr txBox="1"/>
          <p:nvPr/>
        </p:nvSpPr>
        <p:spPr>
          <a:xfrm>
            <a:off x="722584" y="1305712"/>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LM</a:t>
            </a:r>
          </a:p>
        </p:txBody>
      </p:sp>
      <p:sp>
        <p:nvSpPr>
          <p:cNvPr id="124" name="TextBox 123">
            <a:extLst>
              <a:ext uri="{FF2B5EF4-FFF2-40B4-BE49-F238E27FC236}">
                <a16:creationId xmlns:a16="http://schemas.microsoft.com/office/drawing/2014/main" id="{F29C48B7-4AF3-E312-9AF7-BD34F9136422}"/>
              </a:ext>
            </a:extLst>
          </p:cNvPr>
          <p:cNvSpPr txBox="1"/>
          <p:nvPr/>
        </p:nvSpPr>
        <p:spPr>
          <a:xfrm>
            <a:off x="638059" y="2938347"/>
            <a:ext cx="1127708"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Starter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cinnamoyl-CoA</a:t>
            </a:r>
          </a:p>
        </p:txBody>
      </p:sp>
      <p:pic>
        <p:nvPicPr>
          <p:cNvPr id="125" name="Picture 124">
            <a:extLst>
              <a:ext uri="{FF2B5EF4-FFF2-40B4-BE49-F238E27FC236}">
                <a16:creationId xmlns:a16="http://schemas.microsoft.com/office/drawing/2014/main" id="{576085D7-9286-3B4F-075A-B7FD50B936CE}"/>
              </a:ext>
            </a:extLst>
          </p:cNvPr>
          <p:cNvPicPr>
            <a:picLocks noChangeAspect="1"/>
          </p:cNvPicPr>
          <p:nvPr/>
        </p:nvPicPr>
        <p:blipFill>
          <a:blip r:embed="rId2"/>
          <a:stretch>
            <a:fillRect/>
          </a:stretch>
        </p:blipFill>
        <p:spPr>
          <a:xfrm>
            <a:off x="1375291" y="1886687"/>
            <a:ext cx="695996" cy="1353325"/>
          </a:xfrm>
          <a:prstGeom prst="rect">
            <a:avLst/>
          </a:prstGeom>
        </p:spPr>
      </p:pic>
      <p:sp>
        <p:nvSpPr>
          <p:cNvPr id="126" name="Oval 125">
            <a:extLst>
              <a:ext uri="{FF2B5EF4-FFF2-40B4-BE49-F238E27FC236}">
                <a16:creationId xmlns:a16="http://schemas.microsoft.com/office/drawing/2014/main" id="{32C4F65F-1CF0-E610-5A81-CECDC8E8B847}"/>
              </a:ext>
            </a:extLst>
          </p:cNvPr>
          <p:cNvSpPr/>
          <p:nvPr/>
        </p:nvSpPr>
        <p:spPr>
          <a:xfrm>
            <a:off x="2254436" y="1377904"/>
            <a:ext cx="330187" cy="315441"/>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27" name="TextBox 126">
            <a:extLst>
              <a:ext uri="{FF2B5EF4-FFF2-40B4-BE49-F238E27FC236}">
                <a16:creationId xmlns:a16="http://schemas.microsoft.com/office/drawing/2014/main" id="{BE723EAA-C3BE-A62B-5E34-2C2E3DF75920}"/>
              </a:ext>
            </a:extLst>
          </p:cNvPr>
          <p:cNvSpPr txBox="1"/>
          <p:nvPr/>
        </p:nvSpPr>
        <p:spPr>
          <a:xfrm>
            <a:off x="2248551" y="1408732"/>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128" name="Oval 127">
            <a:extLst>
              <a:ext uri="{FF2B5EF4-FFF2-40B4-BE49-F238E27FC236}">
                <a16:creationId xmlns:a16="http://schemas.microsoft.com/office/drawing/2014/main" id="{35C9F270-AD1D-BA40-0B31-D39ED5841459}"/>
              </a:ext>
            </a:extLst>
          </p:cNvPr>
          <p:cNvSpPr/>
          <p:nvPr/>
        </p:nvSpPr>
        <p:spPr>
          <a:xfrm>
            <a:off x="1987456" y="1578876"/>
            <a:ext cx="330187" cy="315441"/>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29" name="TextBox 128">
            <a:extLst>
              <a:ext uri="{FF2B5EF4-FFF2-40B4-BE49-F238E27FC236}">
                <a16:creationId xmlns:a16="http://schemas.microsoft.com/office/drawing/2014/main" id="{FD9F1DDA-C05E-098D-1D5A-7AB514C42433}"/>
              </a:ext>
            </a:extLst>
          </p:cNvPr>
          <p:cNvSpPr txBox="1"/>
          <p:nvPr/>
        </p:nvSpPr>
        <p:spPr>
          <a:xfrm>
            <a:off x="1981571" y="1605859"/>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130" name="Oval 129">
            <a:extLst>
              <a:ext uri="{FF2B5EF4-FFF2-40B4-BE49-F238E27FC236}">
                <a16:creationId xmlns:a16="http://schemas.microsoft.com/office/drawing/2014/main" id="{FDE5FAC8-1FE8-88CE-8092-299B5A374535}"/>
              </a:ext>
            </a:extLst>
          </p:cNvPr>
          <p:cNvSpPr/>
          <p:nvPr/>
        </p:nvSpPr>
        <p:spPr>
          <a:xfrm>
            <a:off x="2508348" y="1578876"/>
            <a:ext cx="330187" cy="315441"/>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226A9993-F8D8-DAE6-F9BE-F833BD3162C3}"/>
              </a:ext>
            </a:extLst>
          </p:cNvPr>
          <p:cNvSpPr txBox="1"/>
          <p:nvPr/>
        </p:nvSpPr>
        <p:spPr>
          <a:xfrm>
            <a:off x="2408529" y="1605859"/>
            <a:ext cx="529824"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132" name="Oval 131">
            <a:extLst>
              <a:ext uri="{FF2B5EF4-FFF2-40B4-BE49-F238E27FC236}">
                <a16:creationId xmlns:a16="http://schemas.microsoft.com/office/drawing/2014/main" id="{77B33A4B-0667-2CA4-6A6A-EC7C204917D8}"/>
              </a:ext>
            </a:extLst>
          </p:cNvPr>
          <p:cNvSpPr/>
          <p:nvPr/>
        </p:nvSpPr>
        <p:spPr>
          <a:xfrm>
            <a:off x="1649961" y="1585027"/>
            <a:ext cx="330187" cy="315441"/>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33" name="TextBox 132">
            <a:extLst>
              <a:ext uri="{FF2B5EF4-FFF2-40B4-BE49-F238E27FC236}">
                <a16:creationId xmlns:a16="http://schemas.microsoft.com/office/drawing/2014/main" id="{3EE0D68C-8961-D121-9691-9FF263ACC21E}"/>
              </a:ext>
            </a:extLst>
          </p:cNvPr>
          <p:cNvSpPr txBox="1"/>
          <p:nvPr/>
        </p:nvSpPr>
        <p:spPr>
          <a:xfrm>
            <a:off x="1644076" y="1612010"/>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pic>
        <p:nvPicPr>
          <p:cNvPr id="134" name="Picture 133">
            <a:extLst>
              <a:ext uri="{FF2B5EF4-FFF2-40B4-BE49-F238E27FC236}">
                <a16:creationId xmlns:a16="http://schemas.microsoft.com/office/drawing/2014/main" id="{82B47D4E-ED12-6CF1-E1F3-EBBA88757215}"/>
              </a:ext>
            </a:extLst>
          </p:cNvPr>
          <p:cNvPicPr>
            <a:picLocks noChangeAspect="1"/>
          </p:cNvPicPr>
          <p:nvPr/>
        </p:nvPicPr>
        <p:blipFill>
          <a:blip r:embed="rId3"/>
          <a:stretch>
            <a:fillRect/>
          </a:stretch>
        </p:blipFill>
        <p:spPr>
          <a:xfrm>
            <a:off x="2595566" y="1859770"/>
            <a:ext cx="849844" cy="1624145"/>
          </a:xfrm>
          <a:prstGeom prst="rect">
            <a:avLst/>
          </a:prstGeom>
        </p:spPr>
      </p:pic>
      <p:sp>
        <p:nvSpPr>
          <p:cNvPr id="135" name="TextBox 134">
            <a:extLst>
              <a:ext uri="{FF2B5EF4-FFF2-40B4-BE49-F238E27FC236}">
                <a16:creationId xmlns:a16="http://schemas.microsoft.com/office/drawing/2014/main" id="{922134E2-3D76-A979-7CDC-B81D82AA328E}"/>
              </a:ext>
            </a:extLst>
          </p:cNvPr>
          <p:cNvSpPr txBox="1"/>
          <p:nvPr/>
        </p:nvSpPr>
        <p:spPr>
          <a:xfrm>
            <a:off x="1713761" y="1328645"/>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M1</a:t>
            </a:r>
          </a:p>
        </p:txBody>
      </p:sp>
      <p:sp>
        <p:nvSpPr>
          <p:cNvPr id="156" name="TextBox 155">
            <a:extLst>
              <a:ext uri="{FF2B5EF4-FFF2-40B4-BE49-F238E27FC236}">
                <a16:creationId xmlns:a16="http://schemas.microsoft.com/office/drawing/2014/main" id="{D4EEAF19-C910-10D0-F58A-74AE44FD39E9}"/>
              </a:ext>
            </a:extLst>
          </p:cNvPr>
          <p:cNvSpPr txBox="1"/>
          <p:nvPr/>
        </p:nvSpPr>
        <p:spPr>
          <a:xfrm>
            <a:off x="2279271" y="3428572"/>
            <a:ext cx="1127708"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Extender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malonyl-CoA</a:t>
            </a:r>
          </a:p>
        </p:txBody>
      </p:sp>
      <p:sp>
        <p:nvSpPr>
          <p:cNvPr id="157" name="Oval 156">
            <a:extLst>
              <a:ext uri="{FF2B5EF4-FFF2-40B4-BE49-F238E27FC236}">
                <a16:creationId xmlns:a16="http://schemas.microsoft.com/office/drawing/2014/main" id="{06DA9E2C-8ABF-BB6A-12C0-F911665F6DB3}"/>
              </a:ext>
            </a:extLst>
          </p:cNvPr>
          <p:cNvSpPr/>
          <p:nvPr/>
        </p:nvSpPr>
        <p:spPr>
          <a:xfrm>
            <a:off x="2842264" y="1574437"/>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58" name="TextBox 157">
            <a:extLst>
              <a:ext uri="{FF2B5EF4-FFF2-40B4-BE49-F238E27FC236}">
                <a16:creationId xmlns:a16="http://schemas.microsoft.com/office/drawing/2014/main" id="{89563D2F-243C-D215-6930-1E9C6C362FAC}"/>
              </a:ext>
            </a:extLst>
          </p:cNvPr>
          <p:cNvSpPr txBox="1"/>
          <p:nvPr/>
        </p:nvSpPr>
        <p:spPr>
          <a:xfrm>
            <a:off x="2836379" y="1601420"/>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KS</a:t>
            </a:r>
          </a:p>
        </p:txBody>
      </p:sp>
      <p:sp>
        <p:nvSpPr>
          <p:cNvPr id="159" name="Oval 158">
            <a:extLst>
              <a:ext uri="{FF2B5EF4-FFF2-40B4-BE49-F238E27FC236}">
                <a16:creationId xmlns:a16="http://schemas.microsoft.com/office/drawing/2014/main" id="{CF5833D6-EAF4-6CCC-2D0B-E659DF54880C}"/>
              </a:ext>
            </a:extLst>
          </p:cNvPr>
          <p:cNvSpPr/>
          <p:nvPr/>
        </p:nvSpPr>
        <p:spPr>
          <a:xfrm>
            <a:off x="3174061" y="1574437"/>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60" name="Oval 159">
            <a:extLst>
              <a:ext uri="{FF2B5EF4-FFF2-40B4-BE49-F238E27FC236}">
                <a16:creationId xmlns:a16="http://schemas.microsoft.com/office/drawing/2014/main" id="{22EA00CE-BFFC-9FD0-EB8F-0C542427B47B}"/>
              </a:ext>
            </a:extLst>
          </p:cNvPr>
          <p:cNvSpPr/>
          <p:nvPr/>
        </p:nvSpPr>
        <p:spPr>
          <a:xfrm>
            <a:off x="3451523" y="1384270"/>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61" name="Oval 160">
            <a:extLst>
              <a:ext uri="{FF2B5EF4-FFF2-40B4-BE49-F238E27FC236}">
                <a16:creationId xmlns:a16="http://schemas.microsoft.com/office/drawing/2014/main" id="{903A29E5-4087-5085-BF70-893F20165E5E}"/>
              </a:ext>
            </a:extLst>
          </p:cNvPr>
          <p:cNvSpPr/>
          <p:nvPr/>
        </p:nvSpPr>
        <p:spPr>
          <a:xfrm>
            <a:off x="3727095" y="1581223"/>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62" name="TextBox 161">
            <a:extLst>
              <a:ext uri="{FF2B5EF4-FFF2-40B4-BE49-F238E27FC236}">
                <a16:creationId xmlns:a16="http://schemas.microsoft.com/office/drawing/2014/main" id="{394A9375-8B5E-5EEC-B71F-CD74D6D8D9B5}"/>
              </a:ext>
            </a:extLst>
          </p:cNvPr>
          <p:cNvSpPr txBox="1"/>
          <p:nvPr/>
        </p:nvSpPr>
        <p:spPr>
          <a:xfrm>
            <a:off x="3168176" y="1601420"/>
            <a:ext cx="341957" cy="26147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a:t>
            </a:r>
          </a:p>
        </p:txBody>
      </p:sp>
      <p:sp>
        <p:nvSpPr>
          <p:cNvPr id="163" name="TextBox 162">
            <a:extLst>
              <a:ext uri="{FF2B5EF4-FFF2-40B4-BE49-F238E27FC236}">
                <a16:creationId xmlns:a16="http://schemas.microsoft.com/office/drawing/2014/main" id="{A25EA255-79F1-E4E4-0DE6-03A215C54813}"/>
              </a:ext>
            </a:extLst>
          </p:cNvPr>
          <p:cNvSpPr txBox="1"/>
          <p:nvPr/>
        </p:nvSpPr>
        <p:spPr>
          <a:xfrm>
            <a:off x="3627276" y="1608206"/>
            <a:ext cx="529824"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164" name="TextBox 163">
            <a:extLst>
              <a:ext uri="{FF2B5EF4-FFF2-40B4-BE49-F238E27FC236}">
                <a16:creationId xmlns:a16="http://schemas.microsoft.com/office/drawing/2014/main" id="{EDCF6BF7-C555-81F7-71AB-552BFD48A34E}"/>
              </a:ext>
            </a:extLst>
          </p:cNvPr>
          <p:cNvSpPr txBox="1"/>
          <p:nvPr/>
        </p:nvSpPr>
        <p:spPr>
          <a:xfrm>
            <a:off x="3445638" y="1415098"/>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165" name="TextBox 164">
            <a:extLst>
              <a:ext uri="{FF2B5EF4-FFF2-40B4-BE49-F238E27FC236}">
                <a16:creationId xmlns:a16="http://schemas.microsoft.com/office/drawing/2014/main" id="{541C74C5-6145-BE44-6E24-5F0C340227B0}"/>
              </a:ext>
            </a:extLst>
          </p:cNvPr>
          <p:cNvSpPr txBox="1"/>
          <p:nvPr/>
        </p:nvSpPr>
        <p:spPr>
          <a:xfrm>
            <a:off x="3004330" y="1310015"/>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M2</a:t>
            </a:r>
          </a:p>
        </p:txBody>
      </p:sp>
      <p:pic>
        <p:nvPicPr>
          <p:cNvPr id="166" name="Picture 165">
            <a:extLst>
              <a:ext uri="{FF2B5EF4-FFF2-40B4-BE49-F238E27FC236}">
                <a16:creationId xmlns:a16="http://schemas.microsoft.com/office/drawing/2014/main" id="{92B8C427-E021-A89B-E628-633E755224A1}"/>
              </a:ext>
            </a:extLst>
          </p:cNvPr>
          <p:cNvPicPr>
            <a:picLocks noChangeAspect="1"/>
          </p:cNvPicPr>
          <p:nvPr/>
        </p:nvPicPr>
        <p:blipFill>
          <a:blip r:embed="rId4"/>
          <a:stretch>
            <a:fillRect/>
          </a:stretch>
        </p:blipFill>
        <p:spPr>
          <a:xfrm>
            <a:off x="3818519" y="1853437"/>
            <a:ext cx="1027993" cy="1960801"/>
          </a:xfrm>
          <a:prstGeom prst="rect">
            <a:avLst/>
          </a:prstGeom>
        </p:spPr>
      </p:pic>
      <p:cxnSp>
        <p:nvCxnSpPr>
          <p:cNvPr id="180" name="Straight Arrow Connector 179">
            <a:extLst>
              <a:ext uri="{FF2B5EF4-FFF2-40B4-BE49-F238E27FC236}">
                <a16:creationId xmlns:a16="http://schemas.microsoft.com/office/drawing/2014/main" id="{D0DFD367-6735-AAFA-B52C-E6E4D5010131}"/>
              </a:ext>
            </a:extLst>
          </p:cNvPr>
          <p:cNvCxnSpPr>
            <a:cxnSpLocks/>
          </p:cNvCxnSpPr>
          <p:nvPr/>
        </p:nvCxnSpPr>
        <p:spPr>
          <a:xfrm>
            <a:off x="4516167" y="1723417"/>
            <a:ext cx="682672" cy="0"/>
          </a:xfrm>
          <a:prstGeom prst="straightConnector1">
            <a:avLst/>
          </a:prstGeom>
          <a:noFill/>
          <a:ln w="28575" cap="flat" cmpd="sng" algn="ctr">
            <a:solidFill>
              <a:srgbClr val="C55A11"/>
            </a:solidFill>
            <a:prstDash val="solid"/>
            <a:miter lim="800000"/>
            <a:tailEnd type="triangle"/>
          </a:ln>
          <a:effectLst/>
        </p:spPr>
      </p:cxnSp>
      <p:sp>
        <p:nvSpPr>
          <p:cNvPr id="181" name="TextBox 180">
            <a:extLst>
              <a:ext uri="{FF2B5EF4-FFF2-40B4-BE49-F238E27FC236}">
                <a16:creationId xmlns:a16="http://schemas.microsoft.com/office/drawing/2014/main" id="{92545BC8-3888-B049-8912-67387A2D074B}"/>
              </a:ext>
            </a:extLst>
          </p:cNvPr>
          <p:cNvSpPr txBox="1"/>
          <p:nvPr/>
        </p:nvSpPr>
        <p:spPr>
          <a:xfrm>
            <a:off x="4256750" y="1278957"/>
            <a:ext cx="1198499" cy="430775"/>
          </a:xfrm>
          <a:prstGeom prst="rect">
            <a:avLst/>
          </a:prstGeom>
          <a:noFill/>
        </p:spPr>
        <p:txBody>
          <a:bodyPr wrap="square" rtlCol="0">
            <a:spAutoFit/>
          </a:bodyPr>
          <a:lstStyle/>
          <a:p>
            <a:pPr algn="ctr" defTabSz="914126"/>
            <a:r>
              <a:rPr lang="en-US" sz="1100" b="1" dirty="0">
                <a:solidFill>
                  <a:srgbClr val="C55A11"/>
                </a:solidFill>
                <a:latin typeface="Calibri" panose="020F0502020204030204" pitchFamily="34" charset="0"/>
                <a:cs typeface="Calibri" panose="020F0502020204030204" pitchFamily="34" charset="0"/>
              </a:rPr>
              <a:t>PKS </a:t>
            </a:r>
            <a:br>
              <a:rPr lang="en-US" sz="1100" b="1" dirty="0">
                <a:solidFill>
                  <a:srgbClr val="C55A11"/>
                </a:solidFill>
                <a:latin typeface="Calibri" panose="020F0502020204030204" pitchFamily="34" charset="0"/>
                <a:cs typeface="Calibri" panose="020F0502020204030204" pitchFamily="34" charset="0"/>
              </a:rPr>
            </a:br>
            <a:r>
              <a:rPr lang="en-US" sz="1100" b="1" dirty="0">
                <a:solidFill>
                  <a:srgbClr val="C55A11"/>
                </a:solidFill>
                <a:latin typeface="Calibri" panose="020F0502020204030204" pitchFamily="34" charset="0"/>
                <a:cs typeface="Calibri" panose="020F0502020204030204" pitchFamily="34" charset="0"/>
              </a:rPr>
              <a:t>offloading</a:t>
            </a:r>
          </a:p>
        </p:txBody>
      </p:sp>
      <p:pic>
        <p:nvPicPr>
          <p:cNvPr id="182" name="Picture 181">
            <a:extLst>
              <a:ext uri="{FF2B5EF4-FFF2-40B4-BE49-F238E27FC236}">
                <a16:creationId xmlns:a16="http://schemas.microsoft.com/office/drawing/2014/main" id="{4C38ADF6-45E8-EA75-171A-4598F3B777B3}"/>
              </a:ext>
            </a:extLst>
          </p:cNvPr>
          <p:cNvPicPr>
            <a:picLocks noChangeAspect="1"/>
          </p:cNvPicPr>
          <p:nvPr/>
        </p:nvPicPr>
        <p:blipFill>
          <a:blip r:embed="rId5"/>
          <a:stretch>
            <a:fillRect/>
          </a:stretch>
        </p:blipFill>
        <p:spPr>
          <a:xfrm>
            <a:off x="5268909" y="1330824"/>
            <a:ext cx="1495873" cy="802664"/>
          </a:xfrm>
          <a:prstGeom prst="rect">
            <a:avLst/>
          </a:prstGeom>
        </p:spPr>
      </p:pic>
      <p:cxnSp>
        <p:nvCxnSpPr>
          <p:cNvPr id="183" name="Straight Arrow Connector 182">
            <a:extLst>
              <a:ext uri="{FF2B5EF4-FFF2-40B4-BE49-F238E27FC236}">
                <a16:creationId xmlns:a16="http://schemas.microsoft.com/office/drawing/2014/main" id="{614455B9-8F81-0F34-9CDB-EAA67F6973E2}"/>
              </a:ext>
            </a:extLst>
          </p:cNvPr>
          <p:cNvCxnSpPr>
            <a:cxnSpLocks/>
          </p:cNvCxnSpPr>
          <p:nvPr/>
        </p:nvCxnSpPr>
        <p:spPr>
          <a:xfrm flipV="1">
            <a:off x="6137745" y="977661"/>
            <a:ext cx="596743" cy="510912"/>
          </a:xfrm>
          <a:prstGeom prst="straightConnector1">
            <a:avLst/>
          </a:prstGeom>
          <a:noFill/>
          <a:ln w="28575" cap="flat" cmpd="sng" algn="ctr">
            <a:solidFill>
              <a:srgbClr val="5B9BD5">
                <a:lumMod val="75000"/>
              </a:srgbClr>
            </a:solidFill>
            <a:prstDash val="solid"/>
            <a:miter lim="800000"/>
            <a:tailEnd type="triangle"/>
          </a:ln>
          <a:effectLst/>
        </p:spPr>
      </p:cxnSp>
      <p:sp>
        <p:nvSpPr>
          <p:cNvPr id="184" name="TextBox 183">
            <a:extLst>
              <a:ext uri="{FF2B5EF4-FFF2-40B4-BE49-F238E27FC236}">
                <a16:creationId xmlns:a16="http://schemas.microsoft.com/office/drawing/2014/main" id="{93F64D6E-34D8-90B2-2BCB-C380747A5E22}"/>
              </a:ext>
            </a:extLst>
          </p:cNvPr>
          <p:cNvSpPr txBox="1"/>
          <p:nvPr/>
        </p:nvSpPr>
        <p:spPr>
          <a:xfrm>
            <a:off x="3768660" y="3774933"/>
            <a:ext cx="1127708"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Extender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malonyl-CoA</a:t>
            </a:r>
          </a:p>
        </p:txBody>
      </p:sp>
      <p:pic>
        <p:nvPicPr>
          <p:cNvPr id="185" name="Picture 184">
            <a:extLst>
              <a:ext uri="{FF2B5EF4-FFF2-40B4-BE49-F238E27FC236}">
                <a16:creationId xmlns:a16="http://schemas.microsoft.com/office/drawing/2014/main" id="{EA90560E-DDF9-E1F0-45F0-A56FE3C2DFBA}"/>
              </a:ext>
            </a:extLst>
          </p:cNvPr>
          <p:cNvPicPr>
            <a:picLocks noChangeAspect="1"/>
          </p:cNvPicPr>
          <p:nvPr/>
        </p:nvPicPr>
        <p:blipFill>
          <a:blip r:embed="rId6"/>
          <a:stretch>
            <a:fillRect/>
          </a:stretch>
        </p:blipFill>
        <p:spPr>
          <a:xfrm>
            <a:off x="7118184" y="1630322"/>
            <a:ext cx="950407" cy="501124"/>
          </a:xfrm>
          <a:prstGeom prst="rect">
            <a:avLst/>
          </a:prstGeom>
        </p:spPr>
      </p:pic>
      <p:cxnSp>
        <p:nvCxnSpPr>
          <p:cNvPr id="186" name="Straight Arrow Connector 185">
            <a:extLst>
              <a:ext uri="{FF2B5EF4-FFF2-40B4-BE49-F238E27FC236}">
                <a16:creationId xmlns:a16="http://schemas.microsoft.com/office/drawing/2014/main" id="{B380C2DF-18E6-220F-F736-826C5628ADB6}"/>
              </a:ext>
            </a:extLst>
          </p:cNvPr>
          <p:cNvCxnSpPr>
            <a:cxnSpLocks/>
          </p:cNvCxnSpPr>
          <p:nvPr/>
        </p:nvCxnSpPr>
        <p:spPr>
          <a:xfrm flipH="1" flipV="1">
            <a:off x="6905869" y="975173"/>
            <a:ext cx="594205" cy="511931"/>
          </a:xfrm>
          <a:prstGeom prst="straightConnector1">
            <a:avLst/>
          </a:prstGeom>
          <a:noFill/>
          <a:ln w="28575" cap="flat" cmpd="sng" algn="ctr">
            <a:solidFill>
              <a:srgbClr val="5B9BD5">
                <a:lumMod val="75000"/>
              </a:srgbClr>
            </a:solidFill>
            <a:prstDash val="solid"/>
            <a:miter lim="800000"/>
            <a:tailEnd type="triangle"/>
          </a:ln>
          <a:effectLst/>
        </p:spPr>
      </p:cxnSp>
      <p:sp>
        <p:nvSpPr>
          <p:cNvPr id="187" name="Rounded Rectangle 186">
            <a:extLst>
              <a:ext uri="{FF2B5EF4-FFF2-40B4-BE49-F238E27FC236}">
                <a16:creationId xmlns:a16="http://schemas.microsoft.com/office/drawing/2014/main" id="{B4706EDB-8ADF-6273-0E0F-219CD348DAC4}"/>
              </a:ext>
            </a:extLst>
          </p:cNvPr>
          <p:cNvSpPr/>
          <p:nvPr/>
        </p:nvSpPr>
        <p:spPr>
          <a:xfrm>
            <a:off x="7464347" y="3182363"/>
            <a:ext cx="289293" cy="289293"/>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algn="ctr" defTabSz="914126">
              <a:defRPr/>
            </a:pPr>
            <a:endParaRPr lang="en-US" sz="1799" kern="0" dirty="0">
              <a:solidFill>
                <a:prstClr val="white"/>
              </a:solidFill>
              <a:latin typeface="Calibri" panose="020F0502020204030204" pitchFamily="34" charset="0"/>
              <a:cs typeface="Calibri" panose="020F0502020204030204" pitchFamily="34" charset="0"/>
            </a:endParaRPr>
          </a:p>
        </p:txBody>
      </p:sp>
      <p:sp>
        <p:nvSpPr>
          <p:cNvPr id="188" name="TextBox 187">
            <a:extLst>
              <a:ext uri="{FF2B5EF4-FFF2-40B4-BE49-F238E27FC236}">
                <a16:creationId xmlns:a16="http://schemas.microsoft.com/office/drawing/2014/main" id="{236EF80F-FDF3-4970-8136-90C4D90D7201}"/>
              </a:ext>
            </a:extLst>
          </p:cNvPr>
          <p:cNvSpPr txBox="1"/>
          <p:nvPr/>
        </p:nvSpPr>
        <p:spPr>
          <a:xfrm>
            <a:off x="7013291" y="3529702"/>
            <a:ext cx="1232710" cy="253850"/>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pitchFamily="34" charset="0"/>
                <a:cs typeface="Calibri" panose="020F0502020204030204" pitchFamily="34" charset="0"/>
              </a:rPr>
              <a:t>Cyclohex-3-en-1-ol</a:t>
            </a:r>
          </a:p>
        </p:txBody>
      </p:sp>
      <p:pic>
        <p:nvPicPr>
          <p:cNvPr id="189" name="Picture 188">
            <a:extLst>
              <a:ext uri="{FF2B5EF4-FFF2-40B4-BE49-F238E27FC236}">
                <a16:creationId xmlns:a16="http://schemas.microsoft.com/office/drawing/2014/main" id="{D7A71684-C24E-2569-6821-B6175009549C}"/>
              </a:ext>
            </a:extLst>
          </p:cNvPr>
          <p:cNvPicPr>
            <a:picLocks noChangeAspect="1"/>
          </p:cNvPicPr>
          <p:nvPr/>
        </p:nvPicPr>
        <p:blipFill>
          <a:blip r:embed="rId7"/>
          <a:stretch>
            <a:fillRect/>
          </a:stretch>
        </p:blipFill>
        <p:spPr>
          <a:xfrm>
            <a:off x="7129067" y="2656202"/>
            <a:ext cx="686160" cy="497466"/>
          </a:xfrm>
          <a:prstGeom prst="rect">
            <a:avLst/>
          </a:prstGeom>
        </p:spPr>
      </p:pic>
      <p:cxnSp>
        <p:nvCxnSpPr>
          <p:cNvPr id="190" name="Straight Arrow Connector 189">
            <a:extLst>
              <a:ext uri="{FF2B5EF4-FFF2-40B4-BE49-F238E27FC236}">
                <a16:creationId xmlns:a16="http://schemas.microsoft.com/office/drawing/2014/main" id="{C9304ABC-B529-ABE2-B349-1C479230FBED}"/>
              </a:ext>
            </a:extLst>
          </p:cNvPr>
          <p:cNvCxnSpPr>
            <a:cxnSpLocks/>
          </p:cNvCxnSpPr>
          <p:nvPr/>
        </p:nvCxnSpPr>
        <p:spPr>
          <a:xfrm flipV="1">
            <a:off x="7593388" y="2153212"/>
            <a:ext cx="0" cy="495547"/>
          </a:xfrm>
          <a:prstGeom prst="straightConnector1">
            <a:avLst/>
          </a:prstGeom>
          <a:noFill/>
          <a:ln w="28575" cap="flat" cmpd="sng" algn="ctr">
            <a:solidFill>
              <a:srgbClr val="548135"/>
            </a:solidFill>
            <a:prstDash val="solid"/>
            <a:miter lim="800000"/>
            <a:tailEnd type="triangle"/>
          </a:ln>
          <a:effectLst/>
        </p:spPr>
      </p:cxnSp>
      <p:pic>
        <p:nvPicPr>
          <p:cNvPr id="191" name="Picture 190">
            <a:extLst>
              <a:ext uri="{FF2B5EF4-FFF2-40B4-BE49-F238E27FC236}">
                <a16:creationId xmlns:a16="http://schemas.microsoft.com/office/drawing/2014/main" id="{4BE2196F-6E26-C11B-407A-19B1B320259A}"/>
              </a:ext>
            </a:extLst>
          </p:cNvPr>
          <p:cNvPicPr>
            <a:picLocks noChangeAspect="1"/>
          </p:cNvPicPr>
          <p:nvPr/>
        </p:nvPicPr>
        <p:blipFill>
          <a:blip r:embed="rId8"/>
          <a:stretch>
            <a:fillRect/>
          </a:stretch>
        </p:blipFill>
        <p:spPr>
          <a:xfrm>
            <a:off x="5486210" y="207803"/>
            <a:ext cx="2329017" cy="720487"/>
          </a:xfrm>
          <a:prstGeom prst="rect">
            <a:avLst/>
          </a:prstGeom>
        </p:spPr>
      </p:pic>
      <p:sp>
        <p:nvSpPr>
          <p:cNvPr id="192" name="TextBox 191">
            <a:extLst>
              <a:ext uri="{FF2B5EF4-FFF2-40B4-BE49-F238E27FC236}">
                <a16:creationId xmlns:a16="http://schemas.microsoft.com/office/drawing/2014/main" id="{24BC93F9-5AC2-538A-CA67-0ADB7F2D196F}"/>
              </a:ext>
            </a:extLst>
          </p:cNvPr>
          <p:cNvSpPr txBox="1"/>
          <p:nvPr/>
        </p:nvSpPr>
        <p:spPr>
          <a:xfrm>
            <a:off x="5834762" y="85065"/>
            <a:ext cx="1202709" cy="307697"/>
          </a:xfrm>
          <a:prstGeom prst="rect">
            <a:avLst/>
          </a:prstGeom>
          <a:noFill/>
        </p:spPr>
        <p:txBody>
          <a:bodyPr wrap="none" rtlCol="0">
            <a:spAutoFit/>
          </a:bodyPr>
          <a:lstStyle/>
          <a:p>
            <a:pPr defTabSz="914126"/>
            <a:r>
              <a:rPr lang="en-US" sz="1400" b="1" dirty="0">
                <a:solidFill>
                  <a:prstClr val="black"/>
                </a:solidFill>
                <a:latin typeface="Calibri" panose="020F0502020204030204" pitchFamily="34" charset="0"/>
                <a:cs typeface="Calibri" panose="020F0502020204030204" pitchFamily="34" charset="0"/>
              </a:rPr>
              <a:t>Cryptofolione</a:t>
            </a:r>
          </a:p>
        </p:txBody>
      </p:sp>
      <p:sp>
        <p:nvSpPr>
          <p:cNvPr id="193" name="Circular Arrow 192">
            <a:extLst>
              <a:ext uri="{FF2B5EF4-FFF2-40B4-BE49-F238E27FC236}">
                <a16:creationId xmlns:a16="http://schemas.microsoft.com/office/drawing/2014/main" id="{49811BB5-334F-B711-6805-12952210C533}"/>
              </a:ext>
            </a:extLst>
          </p:cNvPr>
          <p:cNvSpPr/>
          <p:nvPr/>
        </p:nvSpPr>
        <p:spPr>
          <a:xfrm rot="16412915">
            <a:off x="7585171" y="2181817"/>
            <a:ext cx="491104" cy="529806"/>
          </a:xfrm>
          <a:prstGeom prst="circularArrow">
            <a:avLst>
              <a:gd name="adj1" fmla="val 0"/>
              <a:gd name="adj2" fmla="val 1142319"/>
              <a:gd name="adj3" fmla="val 20309177"/>
              <a:gd name="adj4" fmla="val 11673881"/>
              <a:gd name="adj5" fmla="val 6455"/>
            </a:avLst>
          </a:prstGeom>
          <a:solidFill>
            <a:srgbClr val="70AD47">
              <a:lumMod val="75000"/>
            </a:srgbClr>
          </a:solidFill>
          <a:ln w="25400" cap="flat" cmpd="sng" algn="ctr">
            <a:solidFill>
              <a:srgbClr val="70AD47">
                <a:lumMod val="75000"/>
              </a:srgbClr>
            </a:solidFill>
            <a:prstDash val="solid"/>
          </a:ln>
          <a:effectLst/>
        </p:spPr>
        <p:txBody>
          <a:bodyPr rtlCol="0" anchor="ctr"/>
          <a:lstStyle/>
          <a:p>
            <a:pPr algn="ctr" defTabSz="1218621">
              <a:defRPr/>
            </a:pPr>
            <a:endParaRPr lang="en-US" sz="2399" kern="0" dirty="0">
              <a:solidFill>
                <a:srgbClr val="332F2E"/>
              </a:solidFill>
              <a:latin typeface="Calibri" panose="020F0502020204030204" pitchFamily="34" charset="0"/>
              <a:cs typeface="Calibri" panose="020F0502020204030204" pitchFamily="34" charset="0"/>
            </a:endParaRPr>
          </a:p>
        </p:txBody>
      </p:sp>
      <p:sp>
        <p:nvSpPr>
          <p:cNvPr id="194" name="TextBox 193">
            <a:extLst>
              <a:ext uri="{FF2B5EF4-FFF2-40B4-BE49-F238E27FC236}">
                <a16:creationId xmlns:a16="http://schemas.microsoft.com/office/drawing/2014/main" id="{0E7AB16C-A053-980D-59DD-D27593979896}"/>
              </a:ext>
            </a:extLst>
          </p:cNvPr>
          <p:cNvSpPr txBox="1"/>
          <p:nvPr/>
        </p:nvSpPr>
        <p:spPr>
          <a:xfrm>
            <a:off x="7317536" y="1111895"/>
            <a:ext cx="1615239" cy="261542"/>
          </a:xfrm>
          <a:prstGeom prst="rect">
            <a:avLst/>
          </a:prstGeom>
          <a:noFill/>
        </p:spPr>
        <p:txBody>
          <a:bodyPr wrap="square">
            <a:spAutoFit/>
          </a:bodyPr>
          <a:lstStyle/>
          <a:p>
            <a:pPr algn="ctr" defTabSz="914126"/>
            <a:r>
              <a:rPr lang="el-GR" sz="1100" b="1" dirty="0">
                <a:solidFill>
                  <a:srgbClr val="245FA7"/>
                </a:solidFill>
                <a:latin typeface="Calibri" panose="020F0502020204030204" pitchFamily="34" charset="0"/>
                <a:cs typeface="Calibri" panose="020F0502020204030204" pitchFamily="34" charset="0"/>
              </a:rPr>
              <a:t>Δ</a:t>
            </a:r>
            <a:r>
              <a:rPr lang="en-US" sz="1100" b="1" dirty="0">
                <a:solidFill>
                  <a:srgbClr val="245FA7"/>
                </a:solidFill>
                <a:latin typeface="Calibri" panose="020F0502020204030204" pitchFamily="34" charset="0"/>
                <a:cs typeface="Calibri" panose="020F0502020204030204" pitchFamily="34" charset="0"/>
              </a:rPr>
              <a:t>H = -1.40  kcal/mol</a:t>
            </a:r>
          </a:p>
        </p:txBody>
      </p:sp>
      <p:sp>
        <p:nvSpPr>
          <p:cNvPr id="195" name="TextBox 194">
            <a:extLst>
              <a:ext uri="{FF2B5EF4-FFF2-40B4-BE49-F238E27FC236}">
                <a16:creationId xmlns:a16="http://schemas.microsoft.com/office/drawing/2014/main" id="{58F2C536-BF74-1277-61A5-DC564BE8D8C6}"/>
              </a:ext>
            </a:extLst>
          </p:cNvPr>
          <p:cNvSpPr txBox="1"/>
          <p:nvPr/>
        </p:nvSpPr>
        <p:spPr>
          <a:xfrm>
            <a:off x="7037471" y="929995"/>
            <a:ext cx="2115883" cy="261542"/>
          </a:xfrm>
          <a:prstGeom prst="rect">
            <a:avLst/>
          </a:prstGeom>
          <a:noFill/>
        </p:spPr>
        <p:txBody>
          <a:bodyPr wrap="square" rtlCol="0">
            <a:spAutoFit/>
          </a:bodyPr>
          <a:lstStyle/>
          <a:p>
            <a:pPr algn="ctr" defTabSz="914126"/>
            <a:r>
              <a:rPr lang="en-US" sz="1100" b="1" dirty="0">
                <a:solidFill>
                  <a:srgbClr val="5B9BD5">
                    <a:lumMod val="75000"/>
                  </a:srgbClr>
                </a:solidFill>
                <a:latin typeface="Calibri" panose="020F0502020204030204" pitchFamily="34" charset="0"/>
                <a:cs typeface="Calibri" panose="020F0502020204030204" pitchFamily="34" charset="0"/>
              </a:rPr>
              <a:t>Ring-opening Metathesis</a:t>
            </a:r>
          </a:p>
        </p:txBody>
      </p:sp>
      <p:sp>
        <p:nvSpPr>
          <p:cNvPr id="196" name="TextBox 195">
            <a:extLst>
              <a:ext uri="{FF2B5EF4-FFF2-40B4-BE49-F238E27FC236}">
                <a16:creationId xmlns:a16="http://schemas.microsoft.com/office/drawing/2014/main" id="{622EB3B0-D106-F57A-030D-5C5C76F94BA3}"/>
              </a:ext>
            </a:extLst>
          </p:cNvPr>
          <p:cNvSpPr txBox="1"/>
          <p:nvPr/>
        </p:nvSpPr>
        <p:spPr>
          <a:xfrm>
            <a:off x="7743483" y="2458259"/>
            <a:ext cx="574046"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NADH</a:t>
            </a:r>
          </a:p>
        </p:txBody>
      </p:sp>
      <p:sp>
        <p:nvSpPr>
          <p:cNvPr id="197" name="TextBox 196">
            <a:extLst>
              <a:ext uri="{FF2B5EF4-FFF2-40B4-BE49-F238E27FC236}">
                <a16:creationId xmlns:a16="http://schemas.microsoft.com/office/drawing/2014/main" id="{4A3E2142-56CB-5965-F582-970205F480DE}"/>
              </a:ext>
            </a:extLst>
          </p:cNvPr>
          <p:cNvSpPr txBox="1"/>
          <p:nvPr/>
        </p:nvSpPr>
        <p:spPr>
          <a:xfrm>
            <a:off x="7869248" y="2628445"/>
            <a:ext cx="340069"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O</a:t>
            </a:r>
            <a:r>
              <a:rPr lang="en-US" sz="1200" b="1" baseline="-25000" dirty="0">
                <a:solidFill>
                  <a:srgbClr val="70AD47">
                    <a:lumMod val="75000"/>
                  </a:srgbClr>
                </a:solidFill>
                <a:latin typeface="Calibri" panose="020F0502020204030204" pitchFamily="34" charset="0"/>
                <a:cs typeface="Calibri" panose="020F0502020204030204" pitchFamily="34" charset="0"/>
              </a:rPr>
              <a:t>2</a:t>
            </a:r>
          </a:p>
        </p:txBody>
      </p:sp>
      <p:sp>
        <p:nvSpPr>
          <p:cNvPr id="198" name="TextBox 197">
            <a:extLst>
              <a:ext uri="{FF2B5EF4-FFF2-40B4-BE49-F238E27FC236}">
                <a16:creationId xmlns:a16="http://schemas.microsoft.com/office/drawing/2014/main" id="{995686A7-10ED-54CC-3738-63878E097D95}"/>
              </a:ext>
            </a:extLst>
          </p:cNvPr>
          <p:cNvSpPr txBox="1"/>
          <p:nvPr/>
        </p:nvSpPr>
        <p:spPr>
          <a:xfrm>
            <a:off x="7815227" y="2006586"/>
            <a:ext cx="649368"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NAD(+)</a:t>
            </a:r>
          </a:p>
        </p:txBody>
      </p:sp>
      <p:sp>
        <p:nvSpPr>
          <p:cNvPr id="199" name="TextBox 198">
            <a:extLst>
              <a:ext uri="{FF2B5EF4-FFF2-40B4-BE49-F238E27FC236}">
                <a16:creationId xmlns:a16="http://schemas.microsoft.com/office/drawing/2014/main" id="{BE887FEA-E4EE-D617-1A72-B7EB7DB8CE0F}"/>
              </a:ext>
            </a:extLst>
          </p:cNvPr>
          <p:cNvSpPr txBox="1"/>
          <p:nvPr/>
        </p:nvSpPr>
        <p:spPr>
          <a:xfrm>
            <a:off x="7849678" y="2167216"/>
            <a:ext cx="437826"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H</a:t>
            </a:r>
            <a:r>
              <a:rPr lang="en-US" sz="1200" b="1" baseline="-25000" dirty="0">
                <a:solidFill>
                  <a:srgbClr val="70AD47">
                    <a:lumMod val="75000"/>
                  </a:srgbClr>
                </a:solidFill>
                <a:latin typeface="Calibri" panose="020F0502020204030204" pitchFamily="34" charset="0"/>
                <a:cs typeface="Calibri" panose="020F0502020204030204" pitchFamily="34" charset="0"/>
              </a:rPr>
              <a:t>2</a:t>
            </a:r>
            <a:r>
              <a:rPr lang="en-US" sz="1200" b="1" dirty="0">
                <a:solidFill>
                  <a:srgbClr val="70AD47">
                    <a:lumMod val="75000"/>
                  </a:srgbClr>
                </a:solidFill>
                <a:latin typeface="Calibri" panose="020F0502020204030204" pitchFamily="34" charset="0"/>
                <a:cs typeface="Calibri" panose="020F0502020204030204" pitchFamily="34" charset="0"/>
              </a:rPr>
              <a:t>O</a:t>
            </a:r>
          </a:p>
        </p:txBody>
      </p:sp>
      <p:sp>
        <p:nvSpPr>
          <p:cNvPr id="200" name="TextBox 199">
            <a:extLst>
              <a:ext uri="{FF2B5EF4-FFF2-40B4-BE49-F238E27FC236}">
                <a16:creationId xmlns:a16="http://schemas.microsoft.com/office/drawing/2014/main" id="{675BC73F-0AC0-39B4-A8D9-DDF56939962F}"/>
              </a:ext>
            </a:extLst>
          </p:cNvPr>
          <p:cNvSpPr txBox="1"/>
          <p:nvPr/>
        </p:nvSpPr>
        <p:spPr>
          <a:xfrm>
            <a:off x="6739082" y="2213303"/>
            <a:ext cx="950405" cy="400006"/>
          </a:xfrm>
          <a:prstGeom prst="rect">
            <a:avLst/>
          </a:prstGeom>
          <a:noFill/>
        </p:spPr>
        <p:txBody>
          <a:bodyPr wrap="square" rtlCol="0">
            <a:spAutoFit/>
          </a:bodyPr>
          <a:lstStyle/>
          <a:p>
            <a:pPr defTabSz="914126"/>
            <a:r>
              <a:rPr lang="en-US" sz="1000" b="1" dirty="0">
                <a:solidFill>
                  <a:srgbClr val="70AD47">
                    <a:lumMod val="75000"/>
                  </a:srgbClr>
                </a:solidFill>
                <a:latin typeface="Calibri" panose="020F0502020204030204" pitchFamily="34" charset="0"/>
                <a:cs typeface="Calibri" panose="020F0502020204030204" pitchFamily="34" charset="0"/>
              </a:rPr>
              <a:t>DORA-XGB score = 0.931</a:t>
            </a:r>
          </a:p>
        </p:txBody>
      </p:sp>
      <p:sp>
        <p:nvSpPr>
          <p:cNvPr id="228" name="Oval 227">
            <a:extLst>
              <a:ext uri="{FF2B5EF4-FFF2-40B4-BE49-F238E27FC236}">
                <a16:creationId xmlns:a16="http://schemas.microsoft.com/office/drawing/2014/main" id="{C5F77845-A9C9-271B-957E-763EC38ADABB}"/>
              </a:ext>
            </a:extLst>
          </p:cNvPr>
          <p:cNvSpPr/>
          <p:nvPr/>
        </p:nvSpPr>
        <p:spPr>
          <a:xfrm>
            <a:off x="4062299" y="1567799"/>
            <a:ext cx="330187" cy="315441"/>
          </a:xfrm>
          <a:prstGeom prst="ellipse">
            <a:avLst/>
          </a:prstGeom>
          <a:solidFill>
            <a:srgbClr val="EE9331">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29" name="TextBox 228">
            <a:extLst>
              <a:ext uri="{FF2B5EF4-FFF2-40B4-BE49-F238E27FC236}">
                <a16:creationId xmlns:a16="http://schemas.microsoft.com/office/drawing/2014/main" id="{AA45968E-0B5F-0121-C24B-6D5B7A4BEE16}"/>
              </a:ext>
            </a:extLst>
          </p:cNvPr>
          <p:cNvSpPr txBox="1"/>
          <p:nvPr/>
        </p:nvSpPr>
        <p:spPr>
          <a:xfrm>
            <a:off x="4011846" y="1594782"/>
            <a:ext cx="431093"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TE</a:t>
            </a:r>
          </a:p>
        </p:txBody>
      </p:sp>
      <p:sp>
        <p:nvSpPr>
          <p:cNvPr id="230" name="TextBox 229">
            <a:extLst>
              <a:ext uri="{FF2B5EF4-FFF2-40B4-BE49-F238E27FC236}">
                <a16:creationId xmlns:a16="http://schemas.microsoft.com/office/drawing/2014/main" id="{170015AF-2536-E832-8466-B34B635600E6}"/>
              </a:ext>
            </a:extLst>
          </p:cNvPr>
          <p:cNvSpPr txBox="1"/>
          <p:nvPr/>
        </p:nvSpPr>
        <p:spPr>
          <a:xfrm>
            <a:off x="0" y="5842817"/>
            <a:ext cx="12192000" cy="1015663"/>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9: </a:t>
            </a:r>
            <a:r>
              <a:rPr lang="en-US" sz="1200" dirty="0">
                <a:latin typeface="Calibri" panose="020F0502020204030204" pitchFamily="34" charset="0"/>
                <a:cs typeface="Calibri" panose="020F0502020204030204" pitchFamily="34" charset="0"/>
              </a:rPr>
              <a:t>TridentSynthRL successfully proposes a shorter pathway to cryptofolione via type I PKSs, monofunctional enzymes, and synthetic organic chemistry. In our previous work, a single chimeric PKS assembly spanning five extension modules was proposed to construct the full cryptofolione scaffold. Here, TridentSynthRL identifies a more efficient pathway design involving a chimeric PKS spanning only two extension modules to produce a fragment that captures the aromatic styryl moiety and 6-membered lactone ring of cryptofolione. This fragment is then coupled via an enthalpically downhill (-1.40 kcal/mol) ring opening metathesis reaction with cyclohex-3-ene-1,4-diol. Cyclohex-3-ene-1,4-diol was in turn obtained from an enzymatic monooxygenation reaction with cyclohex-3-ene-1-ol, which is a commercially available chemical building block. DORA-XGB predicts this monooxygenation reaction to be feasible with a score of 0.931.</a:t>
            </a:r>
          </a:p>
        </p:txBody>
      </p:sp>
      <p:grpSp>
        <p:nvGrpSpPr>
          <p:cNvPr id="231" name="Group 230">
            <a:extLst>
              <a:ext uri="{FF2B5EF4-FFF2-40B4-BE49-F238E27FC236}">
                <a16:creationId xmlns:a16="http://schemas.microsoft.com/office/drawing/2014/main" id="{97262672-6B3A-00DB-DED8-279A7AC7ACC5}"/>
              </a:ext>
            </a:extLst>
          </p:cNvPr>
          <p:cNvGrpSpPr/>
          <p:nvPr/>
        </p:nvGrpSpPr>
        <p:grpSpPr>
          <a:xfrm>
            <a:off x="7835910" y="3869459"/>
            <a:ext cx="4290646" cy="1919986"/>
            <a:chOff x="7835910" y="4593854"/>
            <a:chExt cx="4290646" cy="1919986"/>
          </a:xfrm>
        </p:grpSpPr>
        <p:grpSp>
          <p:nvGrpSpPr>
            <p:cNvPr id="232" name="Group 231">
              <a:extLst>
                <a:ext uri="{FF2B5EF4-FFF2-40B4-BE49-F238E27FC236}">
                  <a16:creationId xmlns:a16="http://schemas.microsoft.com/office/drawing/2014/main" id="{5C916D57-5EF7-2563-2A40-B6266067DBED}"/>
                </a:ext>
              </a:extLst>
            </p:cNvPr>
            <p:cNvGrpSpPr/>
            <p:nvPr/>
          </p:nvGrpSpPr>
          <p:grpSpPr>
            <a:xfrm>
              <a:off x="7835910" y="4593854"/>
              <a:ext cx="4290646" cy="1906539"/>
              <a:chOff x="4337649" y="2748788"/>
              <a:chExt cx="4290646" cy="1906539"/>
            </a:xfrm>
          </p:grpSpPr>
          <p:cxnSp>
            <p:nvCxnSpPr>
              <p:cNvPr id="245" name="Straight Arrow Connector 244">
                <a:extLst>
                  <a:ext uri="{FF2B5EF4-FFF2-40B4-BE49-F238E27FC236}">
                    <a16:creationId xmlns:a16="http://schemas.microsoft.com/office/drawing/2014/main" id="{D17D0C8A-1FC7-21F1-EDD6-B49A60605C3B}"/>
                  </a:ext>
                </a:extLst>
              </p:cNvPr>
              <p:cNvCxnSpPr>
                <a:cxnSpLocks/>
              </p:cNvCxnSpPr>
              <p:nvPr/>
            </p:nvCxnSpPr>
            <p:spPr>
              <a:xfrm>
                <a:off x="4435339" y="3038536"/>
                <a:ext cx="632025" cy="0"/>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246" name="Straight Arrow Connector 245">
                <a:extLst>
                  <a:ext uri="{FF2B5EF4-FFF2-40B4-BE49-F238E27FC236}">
                    <a16:creationId xmlns:a16="http://schemas.microsoft.com/office/drawing/2014/main" id="{9B21C11E-0D45-61DE-6162-5476C4D1D2BD}"/>
                  </a:ext>
                </a:extLst>
              </p:cNvPr>
              <p:cNvCxnSpPr>
                <a:cxnSpLocks/>
              </p:cNvCxnSpPr>
              <p:nvPr/>
            </p:nvCxnSpPr>
            <p:spPr>
              <a:xfrm>
                <a:off x="4435338" y="3320390"/>
                <a:ext cx="632025" cy="0"/>
              </a:xfrm>
              <a:prstGeom prst="straightConnector1">
                <a:avLst/>
              </a:prstGeom>
              <a:noFill/>
              <a:ln w="28575" cap="flat" cmpd="sng" algn="ctr">
                <a:solidFill>
                  <a:srgbClr val="548135"/>
                </a:solidFill>
                <a:prstDash val="solid"/>
                <a:miter lim="800000"/>
                <a:tailEnd type="triangle"/>
              </a:ln>
              <a:effectLst/>
            </p:spPr>
          </p:cxnSp>
          <p:cxnSp>
            <p:nvCxnSpPr>
              <p:cNvPr id="247" name="Straight Arrow Connector 246">
                <a:extLst>
                  <a:ext uri="{FF2B5EF4-FFF2-40B4-BE49-F238E27FC236}">
                    <a16:creationId xmlns:a16="http://schemas.microsoft.com/office/drawing/2014/main" id="{636453C0-AB8D-1E79-7BB0-9A899D309506}"/>
                  </a:ext>
                </a:extLst>
              </p:cNvPr>
              <p:cNvCxnSpPr>
                <a:cxnSpLocks/>
              </p:cNvCxnSpPr>
              <p:nvPr/>
            </p:nvCxnSpPr>
            <p:spPr>
              <a:xfrm>
                <a:off x="4435338" y="3578529"/>
                <a:ext cx="631516" cy="0"/>
              </a:xfrm>
              <a:prstGeom prst="straightConnector1">
                <a:avLst/>
              </a:prstGeom>
              <a:noFill/>
              <a:ln w="28575" cap="flat" cmpd="sng" algn="ctr">
                <a:solidFill>
                  <a:srgbClr val="ED7D31">
                    <a:lumMod val="75000"/>
                  </a:srgbClr>
                </a:solidFill>
                <a:prstDash val="solid"/>
                <a:miter lim="800000"/>
                <a:tailEnd type="triangle"/>
              </a:ln>
              <a:effectLst/>
            </p:spPr>
          </p:cxnSp>
          <p:sp>
            <p:nvSpPr>
              <p:cNvPr id="248" name="Rounded Rectangle 247">
                <a:extLst>
                  <a:ext uri="{FF2B5EF4-FFF2-40B4-BE49-F238E27FC236}">
                    <a16:creationId xmlns:a16="http://schemas.microsoft.com/office/drawing/2014/main" id="{4CDFA373-9A74-0042-6724-7CB0CC433A55}"/>
                  </a:ext>
                </a:extLst>
              </p:cNvPr>
              <p:cNvSpPr/>
              <p:nvPr/>
            </p:nvSpPr>
            <p:spPr>
              <a:xfrm>
                <a:off x="6644711" y="2853393"/>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49" name="Rounded Rectangle 248">
                <a:extLst>
                  <a:ext uri="{FF2B5EF4-FFF2-40B4-BE49-F238E27FC236}">
                    <a16:creationId xmlns:a16="http://schemas.microsoft.com/office/drawing/2014/main" id="{8AC2C4C0-E0AC-5D7D-3D91-643114D6991A}"/>
                  </a:ext>
                </a:extLst>
              </p:cNvPr>
              <p:cNvSpPr/>
              <p:nvPr/>
            </p:nvSpPr>
            <p:spPr>
              <a:xfrm>
                <a:off x="6644711" y="3349516"/>
                <a:ext cx="289368" cy="289368"/>
              </a:xfrm>
              <a:prstGeom prst="roundRect">
                <a:avLst/>
              </a:prstGeom>
              <a:solidFill>
                <a:srgbClr val="70AD47">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250" name="Rounded Rectangle 249">
                <a:extLst>
                  <a:ext uri="{FF2B5EF4-FFF2-40B4-BE49-F238E27FC236}">
                    <a16:creationId xmlns:a16="http://schemas.microsoft.com/office/drawing/2014/main" id="{DC03D096-16D0-8E53-807E-1B9C238C6205}"/>
                  </a:ext>
                </a:extLst>
              </p:cNvPr>
              <p:cNvSpPr/>
              <p:nvPr/>
            </p:nvSpPr>
            <p:spPr>
              <a:xfrm>
                <a:off x="6644711" y="3833916"/>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251" name="TextBox 250">
                <a:extLst>
                  <a:ext uri="{FF2B5EF4-FFF2-40B4-BE49-F238E27FC236}">
                    <a16:creationId xmlns:a16="http://schemas.microsoft.com/office/drawing/2014/main" id="{824064F0-A3B5-0393-431D-18D2C075B4B4}"/>
                  </a:ext>
                </a:extLst>
              </p:cNvPr>
              <p:cNvSpPr txBox="1"/>
              <p:nvPr/>
            </p:nvSpPr>
            <p:spPr>
              <a:xfrm>
                <a:off x="5066854" y="2884647"/>
                <a:ext cx="151855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reaction</a:t>
                </a:r>
              </a:p>
            </p:txBody>
          </p:sp>
          <p:sp>
            <p:nvSpPr>
              <p:cNvPr id="252" name="TextBox 251">
                <a:extLst>
                  <a:ext uri="{FF2B5EF4-FFF2-40B4-BE49-F238E27FC236}">
                    <a16:creationId xmlns:a16="http://schemas.microsoft.com/office/drawing/2014/main" id="{7099AB89-79DF-6D85-5F0B-C2236D0C0909}"/>
                  </a:ext>
                </a:extLst>
              </p:cNvPr>
              <p:cNvSpPr txBox="1"/>
              <p:nvPr/>
            </p:nvSpPr>
            <p:spPr>
              <a:xfrm>
                <a:off x="5066853" y="3166501"/>
                <a:ext cx="15951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Enzymatic reaction</a:t>
                </a:r>
              </a:p>
            </p:txBody>
          </p:sp>
          <p:sp>
            <p:nvSpPr>
              <p:cNvPr id="253" name="TextBox 252">
                <a:extLst>
                  <a:ext uri="{FF2B5EF4-FFF2-40B4-BE49-F238E27FC236}">
                    <a16:creationId xmlns:a16="http://schemas.microsoft.com/office/drawing/2014/main" id="{DBFBE1C3-09CA-96E8-2F29-5A7397320A6B}"/>
                  </a:ext>
                </a:extLst>
              </p:cNvPr>
              <p:cNvSpPr txBox="1"/>
              <p:nvPr/>
            </p:nvSpPr>
            <p:spPr>
              <a:xfrm>
                <a:off x="5081011" y="3424640"/>
                <a:ext cx="115756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reaction</a:t>
                </a:r>
              </a:p>
            </p:txBody>
          </p:sp>
          <p:sp>
            <p:nvSpPr>
              <p:cNvPr id="254" name="TextBox 253">
                <a:extLst>
                  <a:ext uri="{FF2B5EF4-FFF2-40B4-BE49-F238E27FC236}">
                    <a16:creationId xmlns:a16="http://schemas.microsoft.com/office/drawing/2014/main" id="{C530655B-DECC-4A79-0D6B-CEFBF89609AA}"/>
                  </a:ext>
                </a:extLst>
              </p:cNvPr>
              <p:cNvSpPr txBox="1"/>
              <p:nvPr/>
            </p:nvSpPr>
            <p:spPr>
              <a:xfrm>
                <a:off x="6934079" y="274878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a:t>
                </a:r>
                <a:b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building block</a:t>
                </a:r>
              </a:p>
            </p:txBody>
          </p:sp>
          <p:sp>
            <p:nvSpPr>
              <p:cNvPr id="255" name="TextBox 254">
                <a:extLst>
                  <a:ext uri="{FF2B5EF4-FFF2-40B4-BE49-F238E27FC236}">
                    <a16:creationId xmlns:a16="http://schemas.microsoft.com/office/drawing/2014/main" id="{BDBDAE1D-C27A-3592-F132-6DE06B5F435C}"/>
                  </a:ext>
                </a:extLst>
              </p:cNvPr>
              <p:cNvSpPr txBox="1"/>
              <p:nvPr/>
            </p:nvSpPr>
            <p:spPr>
              <a:xfrm>
                <a:off x="6953751" y="324844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Biological </a:t>
                </a:r>
                <a:b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building block</a:t>
                </a:r>
              </a:p>
            </p:txBody>
          </p:sp>
          <p:sp>
            <p:nvSpPr>
              <p:cNvPr id="256" name="TextBox 255">
                <a:extLst>
                  <a:ext uri="{FF2B5EF4-FFF2-40B4-BE49-F238E27FC236}">
                    <a16:creationId xmlns:a16="http://schemas.microsoft.com/office/drawing/2014/main" id="{1F50A213-B4BD-6B00-8BC4-DDC48C3772B8}"/>
                  </a:ext>
                </a:extLst>
              </p:cNvPr>
              <p:cNvSpPr txBox="1"/>
              <p:nvPr/>
            </p:nvSpPr>
            <p:spPr>
              <a:xfrm>
                <a:off x="6995795" y="3716813"/>
                <a:ext cx="163249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Polyketide</a:t>
                </a:r>
                <a:b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(predicted/ known)</a:t>
                </a:r>
              </a:p>
            </p:txBody>
          </p:sp>
          <p:sp>
            <p:nvSpPr>
              <p:cNvPr id="257" name="Rounded Rectangle 256">
                <a:extLst>
                  <a:ext uri="{FF2B5EF4-FFF2-40B4-BE49-F238E27FC236}">
                    <a16:creationId xmlns:a16="http://schemas.microsoft.com/office/drawing/2014/main" id="{792673D4-F031-B768-2072-0AC3C3DA7242}"/>
                  </a:ext>
                </a:extLst>
              </p:cNvPr>
              <p:cNvSpPr/>
              <p:nvPr/>
            </p:nvSpPr>
            <p:spPr>
              <a:xfrm>
                <a:off x="4337649" y="2751236"/>
                <a:ext cx="4290646" cy="1904091"/>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grpSp>
        <p:grpSp>
          <p:nvGrpSpPr>
            <p:cNvPr id="233" name="Group 232">
              <a:extLst>
                <a:ext uri="{FF2B5EF4-FFF2-40B4-BE49-F238E27FC236}">
                  <a16:creationId xmlns:a16="http://schemas.microsoft.com/office/drawing/2014/main" id="{71563E77-1A46-BDEE-6929-7E60DA3BFCB0}"/>
                </a:ext>
              </a:extLst>
            </p:cNvPr>
            <p:cNvGrpSpPr/>
            <p:nvPr/>
          </p:nvGrpSpPr>
          <p:grpSpPr>
            <a:xfrm>
              <a:off x="7922343" y="5616734"/>
              <a:ext cx="342987" cy="315605"/>
              <a:chOff x="7990485" y="6052470"/>
              <a:chExt cx="342987" cy="315605"/>
            </a:xfrm>
          </p:grpSpPr>
          <p:sp>
            <p:nvSpPr>
              <p:cNvPr id="243" name="Oval 242">
                <a:extLst>
                  <a:ext uri="{FF2B5EF4-FFF2-40B4-BE49-F238E27FC236}">
                    <a16:creationId xmlns:a16="http://schemas.microsoft.com/office/drawing/2014/main" id="{B0345A78-639E-B36D-0B7A-A2E185C0C008}"/>
                  </a:ext>
                </a:extLst>
              </p:cNvPr>
              <p:cNvSpPr/>
              <p:nvPr/>
            </p:nvSpPr>
            <p:spPr>
              <a:xfrm>
                <a:off x="8003113" y="6052470"/>
                <a:ext cx="330359" cy="315605"/>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4" name="TextBox 243">
                <a:extLst>
                  <a:ext uri="{FF2B5EF4-FFF2-40B4-BE49-F238E27FC236}">
                    <a16:creationId xmlns:a16="http://schemas.microsoft.com/office/drawing/2014/main" id="{6E59A45F-B563-B459-AA84-D420AFE760F3}"/>
                  </a:ext>
                </a:extLst>
              </p:cNvPr>
              <p:cNvSpPr txBox="1"/>
              <p:nvPr/>
            </p:nvSpPr>
            <p:spPr>
              <a:xfrm>
                <a:off x="7990485" y="6088736"/>
                <a:ext cx="342135"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grpSp>
        <p:grpSp>
          <p:nvGrpSpPr>
            <p:cNvPr id="234" name="Group 233">
              <a:extLst>
                <a:ext uri="{FF2B5EF4-FFF2-40B4-BE49-F238E27FC236}">
                  <a16:creationId xmlns:a16="http://schemas.microsoft.com/office/drawing/2014/main" id="{7571C9AC-1196-DE6D-3A2E-2ABB295EE484}"/>
                </a:ext>
              </a:extLst>
            </p:cNvPr>
            <p:cNvGrpSpPr/>
            <p:nvPr/>
          </p:nvGrpSpPr>
          <p:grpSpPr>
            <a:xfrm>
              <a:off x="8293822" y="5827050"/>
              <a:ext cx="349598" cy="315605"/>
              <a:chOff x="8373736" y="5934470"/>
              <a:chExt cx="349598" cy="315605"/>
            </a:xfrm>
          </p:grpSpPr>
          <p:sp>
            <p:nvSpPr>
              <p:cNvPr id="241" name="Oval 240">
                <a:extLst>
                  <a:ext uri="{FF2B5EF4-FFF2-40B4-BE49-F238E27FC236}">
                    <a16:creationId xmlns:a16="http://schemas.microsoft.com/office/drawing/2014/main" id="{999B6754-22E1-49D8-755A-4687C4D5A87C}"/>
                  </a:ext>
                </a:extLst>
              </p:cNvPr>
              <p:cNvSpPr/>
              <p:nvPr/>
            </p:nvSpPr>
            <p:spPr>
              <a:xfrm>
                <a:off x="8392975" y="5934470"/>
                <a:ext cx="330359" cy="315605"/>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2" name="TextBox 241">
                <a:extLst>
                  <a:ext uri="{FF2B5EF4-FFF2-40B4-BE49-F238E27FC236}">
                    <a16:creationId xmlns:a16="http://schemas.microsoft.com/office/drawing/2014/main" id="{E0B6BB42-FA34-5EE7-52BF-90BEC4E5D1E3}"/>
                  </a:ext>
                </a:extLst>
              </p:cNvPr>
              <p:cNvSpPr txBox="1"/>
              <p:nvPr/>
            </p:nvSpPr>
            <p:spPr>
              <a:xfrm>
                <a:off x="8373736" y="5977525"/>
                <a:ext cx="342135" cy="261610"/>
              </a:xfrm>
              <a:prstGeom prst="rect">
                <a:avLst/>
              </a:prstGeom>
              <a:noFill/>
              <a:ln w="12700">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a:t>
                </a:r>
              </a:p>
            </p:txBody>
          </p:sp>
        </p:grpSp>
        <p:sp>
          <p:nvSpPr>
            <p:cNvPr id="235" name="TextBox 234">
              <a:extLst>
                <a:ext uri="{FF2B5EF4-FFF2-40B4-BE49-F238E27FC236}">
                  <a16:creationId xmlns:a16="http://schemas.microsoft.com/office/drawing/2014/main" id="{357E9D37-AC0B-C65B-933D-F0074EF06C58}"/>
                </a:ext>
              </a:extLst>
            </p:cNvPr>
            <p:cNvSpPr txBox="1"/>
            <p:nvPr/>
          </p:nvSpPr>
          <p:spPr>
            <a:xfrm>
              <a:off x="8649954" y="5826423"/>
              <a:ext cx="114191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domains</a:t>
              </a:r>
            </a:p>
          </p:txBody>
        </p:sp>
        <p:grpSp>
          <p:nvGrpSpPr>
            <p:cNvPr id="236" name="Group 235">
              <a:extLst>
                <a:ext uri="{FF2B5EF4-FFF2-40B4-BE49-F238E27FC236}">
                  <a16:creationId xmlns:a16="http://schemas.microsoft.com/office/drawing/2014/main" id="{F0B77FC6-FCD8-C840-4EEC-BBC28C977955}"/>
                </a:ext>
              </a:extLst>
            </p:cNvPr>
            <p:cNvGrpSpPr/>
            <p:nvPr/>
          </p:nvGrpSpPr>
          <p:grpSpPr>
            <a:xfrm>
              <a:off x="7885332" y="5981652"/>
              <a:ext cx="429636" cy="315605"/>
              <a:chOff x="8759620" y="6104095"/>
              <a:chExt cx="429636" cy="315605"/>
            </a:xfrm>
          </p:grpSpPr>
          <p:sp>
            <p:nvSpPr>
              <p:cNvPr id="239" name="Oval 238">
                <a:extLst>
                  <a:ext uri="{FF2B5EF4-FFF2-40B4-BE49-F238E27FC236}">
                    <a16:creationId xmlns:a16="http://schemas.microsoft.com/office/drawing/2014/main" id="{4AB649F2-BB33-68D1-4B66-65E98E4F060E}"/>
                  </a:ext>
                </a:extLst>
              </p:cNvPr>
              <p:cNvSpPr/>
              <p:nvPr/>
            </p:nvSpPr>
            <p:spPr>
              <a:xfrm>
                <a:off x="8811539" y="6104095"/>
                <a:ext cx="330359" cy="315605"/>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0" name="TextBox 239">
                <a:extLst>
                  <a:ext uri="{FF2B5EF4-FFF2-40B4-BE49-F238E27FC236}">
                    <a16:creationId xmlns:a16="http://schemas.microsoft.com/office/drawing/2014/main" id="{22AC6727-790D-3380-DE68-FA6E09E49657}"/>
                  </a:ext>
                </a:extLst>
              </p:cNvPr>
              <p:cNvSpPr txBox="1"/>
              <p:nvPr/>
            </p:nvSpPr>
            <p:spPr>
              <a:xfrm>
                <a:off x="8759620" y="6145752"/>
                <a:ext cx="429636"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DH</a:t>
                </a:r>
              </a:p>
            </p:txBody>
          </p:sp>
        </p:grpSp>
        <p:sp>
          <p:nvSpPr>
            <p:cNvPr id="237" name="Oval 236">
              <a:extLst>
                <a:ext uri="{FF2B5EF4-FFF2-40B4-BE49-F238E27FC236}">
                  <a16:creationId xmlns:a16="http://schemas.microsoft.com/office/drawing/2014/main" id="{F46EE891-AD10-089A-9FAB-FCF3324FE95B}"/>
                </a:ext>
              </a:extLst>
            </p:cNvPr>
            <p:cNvSpPr/>
            <p:nvPr/>
          </p:nvSpPr>
          <p:spPr>
            <a:xfrm>
              <a:off x="10155536" y="610364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38" name="TextBox 237">
              <a:extLst>
                <a:ext uri="{FF2B5EF4-FFF2-40B4-BE49-F238E27FC236}">
                  <a16:creationId xmlns:a16="http://schemas.microsoft.com/office/drawing/2014/main" id="{F6FC5CA0-1EB6-83F0-E729-5E691FC5F874}"/>
                </a:ext>
              </a:extLst>
            </p:cNvPr>
            <p:cNvSpPr txBox="1"/>
            <p:nvPr/>
          </p:nvSpPr>
          <p:spPr>
            <a:xfrm>
              <a:off x="10588794" y="5990620"/>
              <a:ext cx="1382238" cy="523220"/>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General</a:t>
              </a:r>
              <a:b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b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compound node</a:t>
              </a:r>
            </a:p>
          </p:txBody>
        </p:sp>
      </p:grpSp>
    </p:spTree>
    <p:extLst>
      <p:ext uri="{BB962C8B-B14F-4D97-AF65-F5344CB8AC3E}">
        <p14:creationId xmlns:p14="http://schemas.microsoft.com/office/powerpoint/2010/main" val="2513007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FB8F981E-2C27-2088-29C4-852EBB24B53C}"/>
              </a:ext>
            </a:extLst>
          </p:cNvPr>
          <p:cNvGrpSpPr/>
          <p:nvPr/>
        </p:nvGrpSpPr>
        <p:grpSpPr>
          <a:xfrm>
            <a:off x="4964" y="-10165"/>
            <a:ext cx="11885221" cy="5486841"/>
            <a:chOff x="4964" y="-10165"/>
            <a:chExt cx="11885221" cy="5486841"/>
          </a:xfrm>
        </p:grpSpPr>
        <p:sp>
          <p:nvSpPr>
            <p:cNvPr id="113" name="TextBox 112">
              <a:extLst>
                <a:ext uri="{FF2B5EF4-FFF2-40B4-BE49-F238E27FC236}">
                  <a16:creationId xmlns:a16="http://schemas.microsoft.com/office/drawing/2014/main" id="{D7618EA4-7666-E37D-309B-59E34D126FFC}"/>
                </a:ext>
              </a:extLst>
            </p:cNvPr>
            <p:cNvSpPr txBox="1"/>
            <p:nvPr/>
          </p:nvSpPr>
          <p:spPr>
            <a:xfrm>
              <a:off x="598765" y="2717049"/>
              <a:ext cx="1802095" cy="738664"/>
            </a:xfrm>
            <a:prstGeom prst="rect">
              <a:avLst/>
            </a:prstGeom>
            <a:noFill/>
          </p:spPr>
          <p:txBody>
            <a:bodyPr wrap="none" rtlCol="0">
              <a:spAutoFit/>
            </a:bodyPr>
            <a:lstStyle/>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t>For stereoselective &amp; </a:t>
              </a:r>
              <a:br>
                <a:rPr kumimoji="0" lang="en-US" sz="14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t>regioselective</a:t>
              </a:r>
              <a:br>
                <a:rPr kumimoji="0" lang="en-US" sz="14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t>modifications</a:t>
              </a:r>
            </a:p>
          </p:txBody>
        </p:sp>
        <p:sp>
          <p:nvSpPr>
            <p:cNvPr id="114" name="Oval 113">
              <a:extLst>
                <a:ext uri="{FF2B5EF4-FFF2-40B4-BE49-F238E27FC236}">
                  <a16:creationId xmlns:a16="http://schemas.microsoft.com/office/drawing/2014/main" id="{5D6D3644-B0C0-6107-52C7-5D9B544EAB68}"/>
                </a:ext>
              </a:extLst>
            </p:cNvPr>
            <p:cNvSpPr/>
            <p:nvPr/>
          </p:nvSpPr>
          <p:spPr>
            <a:xfrm>
              <a:off x="495580" y="4092159"/>
              <a:ext cx="246824" cy="246824"/>
            </a:xfrm>
            <a:prstGeom prst="ellipse">
              <a:avLst/>
            </a:prstGeom>
            <a:solidFill>
              <a:srgbClr val="91C26C">
                <a:lumMod val="60000"/>
                <a:lumOff val="40000"/>
                <a:alpha val="69804"/>
              </a:srgbClr>
            </a:solidFill>
            <a:ln w="6350"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 name="Freeform 114">
              <a:extLst>
                <a:ext uri="{FF2B5EF4-FFF2-40B4-BE49-F238E27FC236}">
                  <a16:creationId xmlns:a16="http://schemas.microsoft.com/office/drawing/2014/main" id="{328B91C5-FD83-2237-0862-947A2DBEBB52}"/>
                </a:ext>
              </a:extLst>
            </p:cNvPr>
            <p:cNvSpPr/>
            <p:nvPr/>
          </p:nvSpPr>
          <p:spPr>
            <a:xfrm flipV="1">
              <a:off x="2471623" y="232063"/>
              <a:ext cx="1587791" cy="242893"/>
            </a:xfrm>
            <a:custGeom>
              <a:avLst/>
              <a:gdLst>
                <a:gd name="connsiteX0" fmla="*/ 540327 w 547010"/>
                <a:gd name="connsiteY0" fmla="*/ 0 h 249382"/>
                <a:gd name="connsiteX1" fmla="*/ 471054 w 547010"/>
                <a:gd name="connsiteY1" fmla="*/ 193963 h 249382"/>
                <a:gd name="connsiteX2" fmla="*/ 0 w 547010"/>
                <a:gd name="connsiteY2" fmla="*/ 249382 h 249382"/>
                <a:gd name="connsiteX3" fmla="*/ 0 w 547010"/>
                <a:gd name="connsiteY3" fmla="*/ 249382 h 249382"/>
              </a:gdLst>
              <a:ahLst/>
              <a:cxnLst>
                <a:cxn ang="0">
                  <a:pos x="connsiteX0" y="connsiteY0"/>
                </a:cxn>
                <a:cxn ang="0">
                  <a:pos x="connsiteX1" y="connsiteY1"/>
                </a:cxn>
                <a:cxn ang="0">
                  <a:pos x="connsiteX2" y="connsiteY2"/>
                </a:cxn>
                <a:cxn ang="0">
                  <a:pos x="connsiteX3" y="connsiteY3"/>
                </a:cxn>
              </a:cxnLst>
              <a:rect l="l" t="t" r="r" b="b"/>
              <a:pathLst>
                <a:path w="547010" h="249382">
                  <a:moveTo>
                    <a:pt x="540327" y="0"/>
                  </a:moveTo>
                  <a:cubicBezTo>
                    <a:pt x="550717" y="76199"/>
                    <a:pt x="561108" y="152399"/>
                    <a:pt x="471054" y="193963"/>
                  </a:cubicBezTo>
                  <a:cubicBezTo>
                    <a:pt x="381000" y="235527"/>
                    <a:pt x="0" y="249382"/>
                    <a:pt x="0" y="249382"/>
                  </a:cubicBezTo>
                  <a:lnTo>
                    <a:pt x="0" y="249382"/>
                  </a:lnTo>
                </a:path>
              </a:pathLst>
            </a:custGeom>
            <a:noFill/>
            <a:ln w="28575" cap="flat" cmpd="sng" algn="ctr">
              <a:solidFill>
                <a:srgbClr val="84A4CC">
                  <a:lumMod val="75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16" name="Group 115">
              <a:extLst>
                <a:ext uri="{FF2B5EF4-FFF2-40B4-BE49-F238E27FC236}">
                  <a16:creationId xmlns:a16="http://schemas.microsoft.com/office/drawing/2014/main" id="{D5D7870C-A323-3AD5-3E7D-39EBA2AAFDA9}"/>
                </a:ext>
              </a:extLst>
            </p:cNvPr>
            <p:cNvGrpSpPr/>
            <p:nvPr/>
          </p:nvGrpSpPr>
          <p:grpSpPr>
            <a:xfrm>
              <a:off x="3535686" y="739879"/>
              <a:ext cx="4835222" cy="4736797"/>
              <a:chOff x="8685441" y="2006226"/>
              <a:chExt cx="3333526" cy="3265667"/>
            </a:xfrm>
          </p:grpSpPr>
          <p:sp>
            <p:nvSpPr>
              <p:cNvPr id="217" name="Block Arc 216">
                <a:extLst>
                  <a:ext uri="{FF2B5EF4-FFF2-40B4-BE49-F238E27FC236}">
                    <a16:creationId xmlns:a16="http://schemas.microsoft.com/office/drawing/2014/main" id="{64CF15E9-6283-A4CB-7F2A-44FFF9BAD17F}"/>
                  </a:ext>
                </a:extLst>
              </p:cNvPr>
              <p:cNvSpPr/>
              <p:nvPr/>
            </p:nvSpPr>
            <p:spPr>
              <a:xfrm rot="13973354">
                <a:off x="8725031" y="1977958"/>
                <a:ext cx="3254345" cy="3333526"/>
              </a:xfrm>
              <a:prstGeom prst="blockArc">
                <a:avLst>
                  <a:gd name="adj1" fmla="val 2312365"/>
                  <a:gd name="adj2" fmla="val 11059552"/>
                  <a:gd name="adj3" fmla="val 17030"/>
                </a:avLst>
              </a:prstGeom>
              <a:solidFill>
                <a:srgbClr val="EE9331">
                  <a:lumMod val="60000"/>
                  <a:lumOff val="40000"/>
                </a:srgbClr>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218" name="Block Arc 217">
                <a:extLst>
                  <a:ext uri="{FF2B5EF4-FFF2-40B4-BE49-F238E27FC236}">
                    <a16:creationId xmlns:a16="http://schemas.microsoft.com/office/drawing/2014/main" id="{CE918F3A-D15E-F77B-5D27-274511778C37}"/>
                  </a:ext>
                </a:extLst>
              </p:cNvPr>
              <p:cNvSpPr/>
              <p:nvPr/>
            </p:nvSpPr>
            <p:spPr>
              <a:xfrm rot="21245188">
                <a:off x="8773274" y="2024347"/>
                <a:ext cx="3226315" cy="3226315"/>
              </a:xfrm>
              <a:prstGeom prst="blockArc">
                <a:avLst>
                  <a:gd name="adj1" fmla="val 3351921"/>
                  <a:gd name="adj2" fmla="val 13678575"/>
                  <a:gd name="adj3" fmla="val 17351"/>
                </a:avLst>
              </a:prstGeom>
              <a:solidFill>
                <a:srgbClr val="D3E9C4"/>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219" name="Block Arc 218">
                <a:extLst>
                  <a:ext uri="{FF2B5EF4-FFF2-40B4-BE49-F238E27FC236}">
                    <a16:creationId xmlns:a16="http://schemas.microsoft.com/office/drawing/2014/main" id="{A4F7E4DE-8A32-8FCC-2A17-4AE7CF98B37F}"/>
                  </a:ext>
                </a:extLst>
              </p:cNvPr>
              <p:cNvSpPr/>
              <p:nvPr/>
            </p:nvSpPr>
            <p:spPr>
              <a:xfrm rot="8514329">
                <a:off x="8786826" y="2006226"/>
                <a:ext cx="3226315" cy="3226325"/>
              </a:xfrm>
              <a:prstGeom prst="blockArc">
                <a:avLst>
                  <a:gd name="adj1" fmla="val 4682683"/>
                  <a:gd name="adj2" fmla="val 7735349"/>
                  <a:gd name="adj3" fmla="val 17331"/>
                </a:avLst>
              </a:prstGeom>
              <a:solidFill>
                <a:srgbClr val="84A4CC">
                  <a:lumMod val="60000"/>
                  <a:lumOff val="40000"/>
                </a:srgbClr>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332F2E"/>
                  </a:solidFill>
                  <a:effectLst/>
                  <a:uLnTx/>
                  <a:uFillTx/>
                  <a:latin typeface="Calibri" panose="020F0502020204030204" pitchFamily="34" charset="0"/>
                  <a:cs typeface="Calibri" panose="020F0502020204030204" pitchFamily="34" charset="0"/>
                </a:endParaRPr>
              </a:p>
            </p:txBody>
          </p:sp>
        </p:grpSp>
        <p:sp>
          <p:nvSpPr>
            <p:cNvPr id="117" name="TextBox 116">
              <a:extLst>
                <a:ext uri="{FF2B5EF4-FFF2-40B4-BE49-F238E27FC236}">
                  <a16:creationId xmlns:a16="http://schemas.microsoft.com/office/drawing/2014/main" id="{A2402D6E-FFB9-CFB9-094D-615FD0C1633B}"/>
                </a:ext>
              </a:extLst>
            </p:cNvPr>
            <p:cNvSpPr txBox="1"/>
            <p:nvPr/>
          </p:nvSpPr>
          <p:spPr>
            <a:xfrm>
              <a:off x="7290461" y="200600"/>
              <a:ext cx="1757211" cy="830997"/>
            </a:xfrm>
            <a:prstGeom prst="rect">
              <a:avLst/>
            </a:prstGeom>
            <a:noFill/>
          </p:spPr>
          <p:txBody>
            <a:bodyPr wrap="none" rtlCol="0">
              <a:spAutoFit/>
            </a:bodyPr>
            <a:lstStyle/>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t>Multifunctional</a:t>
              </a:r>
              <a:br>
                <a:rPr kumimoji="0" lang="en-US" sz="1600" b="1" i="0"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br>
              <a:r>
                <a:rPr kumimoji="0" lang="en-US" sz="1600" b="1" i="0"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t>enzymes </a:t>
              </a:r>
            </a:p>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t>(“molecular lego”)</a:t>
              </a:r>
            </a:p>
          </p:txBody>
        </p:sp>
        <p:sp>
          <p:nvSpPr>
            <p:cNvPr id="118" name="Oval 117">
              <a:extLst>
                <a:ext uri="{FF2B5EF4-FFF2-40B4-BE49-F238E27FC236}">
                  <a16:creationId xmlns:a16="http://schemas.microsoft.com/office/drawing/2014/main" id="{2D513113-627B-1902-FB11-340B87509EBE}"/>
                </a:ext>
              </a:extLst>
            </p:cNvPr>
            <p:cNvSpPr/>
            <p:nvPr/>
          </p:nvSpPr>
          <p:spPr>
            <a:xfrm rot="2356618">
              <a:off x="6911159" y="4514357"/>
              <a:ext cx="404366" cy="404366"/>
            </a:xfrm>
            <a:prstGeom prst="ellipse">
              <a:avLst/>
            </a:prstGeom>
            <a:solidFill>
              <a:srgbClr val="EE9331">
                <a:lumMod val="60000"/>
                <a:lumOff val="40000"/>
              </a:srgbClr>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19" name="Group 118">
              <a:extLst>
                <a:ext uri="{FF2B5EF4-FFF2-40B4-BE49-F238E27FC236}">
                  <a16:creationId xmlns:a16="http://schemas.microsoft.com/office/drawing/2014/main" id="{8CC8C829-CBC5-0EA5-76FD-076A7CB06F96}"/>
                </a:ext>
              </a:extLst>
            </p:cNvPr>
            <p:cNvGrpSpPr/>
            <p:nvPr/>
          </p:nvGrpSpPr>
          <p:grpSpPr>
            <a:xfrm rot="2969902">
              <a:off x="4404131" y="1463465"/>
              <a:ext cx="404366" cy="517589"/>
              <a:chOff x="6107034" y="3345158"/>
              <a:chExt cx="278780" cy="356839"/>
            </a:xfrm>
            <a:solidFill>
              <a:srgbClr val="CEDBEB"/>
            </a:solidFill>
          </p:grpSpPr>
          <p:sp>
            <p:nvSpPr>
              <p:cNvPr id="215" name="Oval 214">
                <a:extLst>
                  <a:ext uri="{FF2B5EF4-FFF2-40B4-BE49-F238E27FC236}">
                    <a16:creationId xmlns:a16="http://schemas.microsoft.com/office/drawing/2014/main" id="{871562B8-784C-F0B0-E5AC-8AD36368F782}"/>
                  </a:ext>
                </a:extLst>
              </p:cNvPr>
              <p:cNvSpPr/>
              <p:nvPr/>
            </p:nvSpPr>
            <p:spPr>
              <a:xfrm rot="18738611">
                <a:off x="6107034" y="3345158"/>
                <a:ext cx="278780" cy="278780"/>
              </a:xfrm>
              <a:prstGeom prst="ellipse">
                <a:avLst/>
              </a:prstGeom>
              <a:solidFill>
                <a:srgbClr val="D3E9C4"/>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16" name="Rectangle 215">
                <a:extLst>
                  <a:ext uri="{FF2B5EF4-FFF2-40B4-BE49-F238E27FC236}">
                    <a16:creationId xmlns:a16="http://schemas.microsoft.com/office/drawing/2014/main" id="{269F9BAE-956C-F881-7F0A-1264740837B5}"/>
                  </a:ext>
                </a:extLst>
              </p:cNvPr>
              <p:cNvSpPr/>
              <p:nvPr/>
            </p:nvSpPr>
            <p:spPr>
              <a:xfrm rot="21536000">
                <a:off x="6218872" y="3520414"/>
                <a:ext cx="88301" cy="181583"/>
              </a:xfrm>
              <a:prstGeom prst="rect">
                <a:avLst/>
              </a:prstGeom>
              <a:solidFill>
                <a:srgbClr val="D3E9C4"/>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sp>
          <p:nvSpPr>
            <p:cNvPr id="120" name="Rectangle 119">
              <a:extLst>
                <a:ext uri="{FF2B5EF4-FFF2-40B4-BE49-F238E27FC236}">
                  <a16:creationId xmlns:a16="http://schemas.microsoft.com/office/drawing/2014/main" id="{1D44B571-B49B-6401-2A2C-A44DCA58172C}"/>
                </a:ext>
              </a:extLst>
            </p:cNvPr>
            <p:cNvSpPr/>
            <p:nvPr/>
          </p:nvSpPr>
          <p:spPr>
            <a:xfrm rot="2947251">
              <a:off x="7147600" y="4481522"/>
              <a:ext cx="128079" cy="263383"/>
            </a:xfrm>
            <a:prstGeom prst="rect">
              <a:avLst/>
            </a:prstGeom>
            <a:solidFill>
              <a:srgbClr val="EE9331">
                <a:lumMod val="60000"/>
                <a:lumOff val="40000"/>
              </a:srgbClr>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1" name="Oval 120">
              <a:extLst>
                <a:ext uri="{FF2B5EF4-FFF2-40B4-BE49-F238E27FC236}">
                  <a16:creationId xmlns:a16="http://schemas.microsoft.com/office/drawing/2014/main" id="{6E2431EE-B65A-F2AB-9B72-203723111782}"/>
                </a:ext>
              </a:extLst>
            </p:cNvPr>
            <p:cNvSpPr/>
            <p:nvPr/>
          </p:nvSpPr>
          <p:spPr>
            <a:xfrm rot="17285272">
              <a:off x="6055727" y="967288"/>
              <a:ext cx="404366" cy="404366"/>
            </a:xfrm>
            <a:prstGeom prst="ellipse">
              <a:avLst/>
            </a:prstGeom>
            <a:solidFill>
              <a:srgbClr val="84A4CC">
                <a:lumMod val="60000"/>
                <a:lumOff val="40000"/>
              </a:srgbClr>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2" name="Rectangle 121">
              <a:extLst>
                <a:ext uri="{FF2B5EF4-FFF2-40B4-BE49-F238E27FC236}">
                  <a16:creationId xmlns:a16="http://schemas.microsoft.com/office/drawing/2014/main" id="{1D542163-2635-A0A1-9D5E-AD0597DA8221}"/>
                </a:ext>
              </a:extLst>
            </p:cNvPr>
            <p:cNvSpPr/>
            <p:nvPr/>
          </p:nvSpPr>
          <p:spPr>
            <a:xfrm rot="2539208">
              <a:off x="6869768" y="1916011"/>
              <a:ext cx="94937" cy="57219"/>
            </a:xfrm>
            <a:prstGeom prst="rect">
              <a:avLst/>
            </a:prstGeom>
            <a:solidFill>
              <a:srgbClr val="FFFFFF"/>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3" name="Rectangle 122">
              <a:extLst>
                <a:ext uri="{FF2B5EF4-FFF2-40B4-BE49-F238E27FC236}">
                  <a16:creationId xmlns:a16="http://schemas.microsoft.com/office/drawing/2014/main" id="{DF1C66F3-5285-AC3E-09DA-27EF2DA5B6CA}"/>
                </a:ext>
              </a:extLst>
            </p:cNvPr>
            <p:cNvSpPr/>
            <p:nvPr/>
          </p:nvSpPr>
          <p:spPr>
            <a:xfrm rot="5638668">
              <a:off x="5952720" y="1050309"/>
              <a:ext cx="128079" cy="263383"/>
            </a:xfrm>
            <a:prstGeom prst="rect">
              <a:avLst/>
            </a:prstGeom>
            <a:solidFill>
              <a:srgbClr val="84A4CC">
                <a:lumMod val="60000"/>
                <a:lumOff val="40000"/>
              </a:srgbClr>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488737E1-41CB-3C02-C921-F4997216011A}"/>
                </a:ext>
              </a:extLst>
            </p:cNvPr>
            <p:cNvSpPr txBox="1"/>
            <p:nvPr/>
          </p:nvSpPr>
          <p:spPr>
            <a:xfrm>
              <a:off x="8297467" y="1279094"/>
              <a:ext cx="1537600" cy="523220"/>
            </a:xfrm>
            <a:prstGeom prst="rect">
              <a:avLst/>
            </a:prstGeom>
            <a:noFill/>
          </p:spPr>
          <p:txBody>
            <a:bodyPr wrap="none" rtlCol="0">
              <a:spAutoFit/>
            </a:bodyPr>
            <a:lstStyle/>
            <a:p>
              <a:pPr marL="0" marR="0" lvl="0" indent="0" defTabSz="121862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t>For elongated </a:t>
              </a:r>
              <a:br>
                <a:rPr kumimoji="0" lang="en-US" sz="1400" b="1" i="0"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C55A10"/>
                  </a:solidFill>
                  <a:effectLst/>
                  <a:uLnTx/>
                  <a:uFillTx/>
                  <a:latin typeface="Calibri" panose="020F0502020204030204" pitchFamily="34" charset="0"/>
                  <a:cs typeface="Calibri" panose="020F0502020204030204" pitchFamily="34" charset="0"/>
                </a:rPr>
                <a:t>carbon backbones</a:t>
              </a:r>
            </a:p>
          </p:txBody>
        </p:sp>
        <p:sp>
          <p:nvSpPr>
            <p:cNvPr id="125" name="Oval 124">
              <a:extLst>
                <a:ext uri="{FF2B5EF4-FFF2-40B4-BE49-F238E27FC236}">
                  <a16:creationId xmlns:a16="http://schemas.microsoft.com/office/drawing/2014/main" id="{01F491AF-8BF2-4CBA-371D-4E16807E0FA3}"/>
                </a:ext>
              </a:extLst>
            </p:cNvPr>
            <p:cNvSpPr/>
            <p:nvPr/>
          </p:nvSpPr>
          <p:spPr>
            <a:xfrm>
              <a:off x="8207916" y="1386689"/>
              <a:ext cx="116995" cy="117666"/>
            </a:xfrm>
            <a:prstGeom prst="ellipse">
              <a:avLst/>
            </a:prstGeom>
            <a:solidFill>
              <a:srgbClr val="C55A10"/>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AD6AD"/>
                </a:solidFill>
                <a:effectLst/>
                <a:uLnTx/>
                <a:uFillTx/>
                <a:latin typeface="Calibri" panose="020F0502020204030204" pitchFamily="34" charset="0"/>
                <a:cs typeface="Calibri" panose="020F0502020204030204" pitchFamily="34" charset="0"/>
              </a:endParaRPr>
            </a:p>
          </p:txBody>
        </p:sp>
        <p:pic>
          <p:nvPicPr>
            <p:cNvPr id="126" name="Picture 125">
              <a:extLst>
                <a:ext uri="{FF2B5EF4-FFF2-40B4-BE49-F238E27FC236}">
                  <a16:creationId xmlns:a16="http://schemas.microsoft.com/office/drawing/2014/main" id="{039E383E-B87A-08F2-3CFF-3DE0F59C0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30" y="1936401"/>
              <a:ext cx="553419" cy="553419"/>
            </a:xfrm>
            <a:prstGeom prst="rect">
              <a:avLst/>
            </a:prstGeom>
          </p:spPr>
        </p:pic>
        <p:pic>
          <p:nvPicPr>
            <p:cNvPr id="127" name="Picture 126">
              <a:extLst>
                <a:ext uri="{FF2B5EF4-FFF2-40B4-BE49-F238E27FC236}">
                  <a16:creationId xmlns:a16="http://schemas.microsoft.com/office/drawing/2014/main" id="{8B9691B7-67DB-E934-2F0E-0EBD7718A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845" y="1505836"/>
              <a:ext cx="1270736" cy="891221"/>
            </a:xfrm>
            <a:prstGeom prst="rect">
              <a:avLst/>
            </a:prstGeom>
          </p:spPr>
        </p:pic>
        <p:pic>
          <p:nvPicPr>
            <p:cNvPr id="128" name="Picture 127">
              <a:extLst>
                <a:ext uri="{FF2B5EF4-FFF2-40B4-BE49-F238E27FC236}">
                  <a16:creationId xmlns:a16="http://schemas.microsoft.com/office/drawing/2014/main" id="{D344BEA8-8F4B-A9A0-48C2-E4D5B11303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994" y="2044112"/>
              <a:ext cx="527496" cy="449349"/>
            </a:xfrm>
            <a:prstGeom prst="rect">
              <a:avLst/>
            </a:prstGeom>
          </p:spPr>
        </p:pic>
        <p:sp>
          <p:nvSpPr>
            <p:cNvPr id="129" name="Oval 128">
              <a:extLst>
                <a:ext uri="{FF2B5EF4-FFF2-40B4-BE49-F238E27FC236}">
                  <a16:creationId xmlns:a16="http://schemas.microsoft.com/office/drawing/2014/main" id="{BFD30B73-8348-C0F3-36B6-367EA8FEFB30}"/>
                </a:ext>
              </a:extLst>
            </p:cNvPr>
            <p:cNvSpPr/>
            <p:nvPr/>
          </p:nvSpPr>
          <p:spPr>
            <a:xfrm>
              <a:off x="2928062" y="4095509"/>
              <a:ext cx="246824" cy="246824"/>
            </a:xfrm>
            <a:prstGeom prst="ellipse">
              <a:avLst/>
            </a:prstGeom>
            <a:solidFill>
              <a:srgbClr val="91C26C">
                <a:lumMod val="60000"/>
                <a:lumOff val="40000"/>
                <a:alpha val="69804"/>
              </a:srgbClr>
            </a:solidFill>
            <a:ln w="6350"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30" name="TextBox 129">
              <a:extLst>
                <a:ext uri="{FF2B5EF4-FFF2-40B4-BE49-F238E27FC236}">
                  <a16:creationId xmlns:a16="http://schemas.microsoft.com/office/drawing/2014/main" id="{3DB30D53-E526-A6ED-548C-FBDF90DC834E}"/>
                </a:ext>
              </a:extLst>
            </p:cNvPr>
            <p:cNvSpPr txBox="1"/>
            <p:nvPr/>
          </p:nvSpPr>
          <p:spPr>
            <a:xfrm>
              <a:off x="3572150" y="472508"/>
              <a:ext cx="960519" cy="584775"/>
            </a:xfrm>
            <a:prstGeom prst="rect">
              <a:avLst/>
            </a:prstGeom>
            <a:noFill/>
          </p:spPr>
          <p:txBody>
            <a:bodyPr wrap="none" rtlCol="0">
              <a:spAutoFit/>
            </a:bodyPr>
            <a:lstStyle/>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4A4CC">
                      <a:lumMod val="75000"/>
                    </a:srgbClr>
                  </a:solidFill>
                  <a:effectLst/>
                  <a:uLnTx/>
                  <a:uFillTx/>
                  <a:latin typeface="Calibri" panose="020F0502020204030204" pitchFamily="34" charset="0"/>
                  <a:cs typeface="Calibri" panose="020F0502020204030204" pitchFamily="34" charset="0"/>
                </a:rPr>
                <a:t>Chemical</a:t>
              </a:r>
              <a:br>
                <a:rPr kumimoji="0" lang="en-US" sz="1600" b="1" i="0" u="none" strike="noStrike" kern="0" cap="none" spc="0" normalizeH="0" baseline="0" noProof="0" dirty="0">
                  <a:ln>
                    <a:noFill/>
                  </a:ln>
                  <a:solidFill>
                    <a:srgbClr val="84A4CC">
                      <a:lumMod val="75000"/>
                    </a:srgbClr>
                  </a:solidFill>
                  <a:effectLst/>
                  <a:uLnTx/>
                  <a:uFillTx/>
                  <a:latin typeface="Calibri" panose="020F0502020204030204" pitchFamily="34" charset="0"/>
                  <a:cs typeface="Calibri" panose="020F0502020204030204" pitchFamily="34" charset="0"/>
                </a:rPr>
              </a:br>
              <a:r>
                <a:rPr kumimoji="0" lang="en-US" sz="1600" b="1" i="0" u="none" strike="noStrike" kern="0" cap="none" spc="0" normalizeH="0" baseline="0" noProof="0" dirty="0">
                  <a:ln>
                    <a:noFill/>
                  </a:ln>
                  <a:solidFill>
                    <a:srgbClr val="84A4CC">
                      <a:lumMod val="75000"/>
                    </a:srgbClr>
                  </a:solidFill>
                  <a:effectLst/>
                  <a:uLnTx/>
                  <a:uFillTx/>
                  <a:latin typeface="Calibri" panose="020F0502020204030204" pitchFamily="34" charset="0"/>
                  <a:cs typeface="Calibri" panose="020F0502020204030204" pitchFamily="34" charset="0"/>
                </a:rPr>
                <a:t>catalysis</a:t>
              </a:r>
            </a:p>
          </p:txBody>
        </p:sp>
        <p:sp>
          <p:nvSpPr>
            <p:cNvPr id="131" name="Rectangle 130">
              <a:extLst>
                <a:ext uri="{FF2B5EF4-FFF2-40B4-BE49-F238E27FC236}">
                  <a16:creationId xmlns:a16="http://schemas.microsoft.com/office/drawing/2014/main" id="{D19A682F-7588-21D4-35ED-58C508EC934A}"/>
                </a:ext>
              </a:extLst>
            </p:cNvPr>
            <p:cNvSpPr/>
            <p:nvPr/>
          </p:nvSpPr>
          <p:spPr>
            <a:xfrm rot="2539208">
              <a:off x="6869768" y="1916011"/>
              <a:ext cx="94937" cy="57219"/>
            </a:xfrm>
            <a:prstGeom prst="rect">
              <a:avLst/>
            </a:prstGeom>
            <a:solidFill>
              <a:srgbClr val="FFFFFF"/>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32" name="TextBox 131">
              <a:extLst>
                <a:ext uri="{FF2B5EF4-FFF2-40B4-BE49-F238E27FC236}">
                  <a16:creationId xmlns:a16="http://schemas.microsoft.com/office/drawing/2014/main" id="{42B9CFA0-6FC4-591D-6E26-74D696309338}"/>
                </a:ext>
              </a:extLst>
            </p:cNvPr>
            <p:cNvSpPr txBox="1"/>
            <p:nvPr/>
          </p:nvSpPr>
          <p:spPr>
            <a:xfrm>
              <a:off x="646612" y="-10165"/>
              <a:ext cx="1745991" cy="523220"/>
            </a:xfrm>
            <a:prstGeom prst="rect">
              <a:avLst/>
            </a:prstGeom>
            <a:noFill/>
          </p:spPr>
          <p:txBody>
            <a:bodyPr wrap="none" rtlCol="0">
              <a:spAutoFit/>
            </a:bodyPr>
            <a:lstStyle/>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84A4CC">
                      <a:lumMod val="75000"/>
                    </a:srgbClr>
                  </a:solidFill>
                  <a:effectLst/>
                  <a:uLnTx/>
                  <a:uFillTx/>
                  <a:latin typeface="Calibri" panose="020F0502020204030204" pitchFamily="34" charset="0"/>
                  <a:cs typeface="Calibri" panose="020F0502020204030204" pitchFamily="34" charset="0"/>
                </a:rPr>
                <a:t>For insoluble and/or </a:t>
              </a:r>
              <a:br>
                <a:rPr kumimoji="0" lang="en-US" sz="1400" b="1" i="0" u="none" strike="noStrike" kern="0" cap="none" spc="0" normalizeH="0" baseline="0" noProof="0" dirty="0">
                  <a:ln>
                    <a:noFill/>
                  </a:ln>
                  <a:solidFill>
                    <a:srgbClr val="84A4CC">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84A4CC">
                      <a:lumMod val="75000"/>
                    </a:srgbClr>
                  </a:solidFill>
                  <a:effectLst/>
                  <a:uLnTx/>
                  <a:uFillTx/>
                  <a:latin typeface="Calibri" panose="020F0502020204030204" pitchFamily="34" charset="0"/>
                  <a:cs typeface="Calibri" panose="020F0502020204030204" pitchFamily="34" charset="0"/>
                </a:rPr>
                <a:t>cytotoxic targets</a:t>
              </a:r>
            </a:p>
          </p:txBody>
        </p:sp>
        <p:sp>
          <p:nvSpPr>
            <p:cNvPr id="133" name="Oval 132">
              <a:extLst>
                <a:ext uri="{FF2B5EF4-FFF2-40B4-BE49-F238E27FC236}">
                  <a16:creationId xmlns:a16="http://schemas.microsoft.com/office/drawing/2014/main" id="{019A9C88-2F12-E921-EE4E-0CAA1407CFFF}"/>
                </a:ext>
              </a:extLst>
            </p:cNvPr>
            <p:cNvSpPr/>
            <p:nvPr/>
          </p:nvSpPr>
          <p:spPr>
            <a:xfrm>
              <a:off x="2448042" y="190277"/>
              <a:ext cx="116995" cy="117666"/>
            </a:xfrm>
            <a:prstGeom prst="ellipse">
              <a:avLst/>
            </a:prstGeom>
            <a:solidFill>
              <a:srgbClr val="84A4CC">
                <a:lumMod val="75000"/>
              </a:srgbClr>
            </a:solidFill>
            <a:ln w="28575" cap="flat" cmpd="sng" algn="ctr">
              <a:no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AD6AD"/>
                </a:solidFill>
                <a:effectLst/>
                <a:uLnTx/>
                <a:uFillTx/>
                <a:latin typeface="Calibri" panose="020F0502020204030204" pitchFamily="34" charset="0"/>
                <a:cs typeface="Calibri" panose="020F0502020204030204" pitchFamily="34" charset="0"/>
              </a:endParaRPr>
            </a:p>
          </p:txBody>
        </p:sp>
        <p:grpSp>
          <p:nvGrpSpPr>
            <p:cNvPr id="134" name="Group 133">
              <a:extLst>
                <a:ext uri="{FF2B5EF4-FFF2-40B4-BE49-F238E27FC236}">
                  <a16:creationId xmlns:a16="http://schemas.microsoft.com/office/drawing/2014/main" id="{A5290E47-6660-4E7D-ECF2-8E4B062DF79D}"/>
                </a:ext>
              </a:extLst>
            </p:cNvPr>
            <p:cNvGrpSpPr/>
            <p:nvPr/>
          </p:nvGrpSpPr>
          <p:grpSpPr>
            <a:xfrm>
              <a:off x="1248334" y="3421769"/>
              <a:ext cx="2467535" cy="590375"/>
              <a:chOff x="9102225" y="3536879"/>
              <a:chExt cx="2468178" cy="590529"/>
            </a:xfrm>
          </p:grpSpPr>
          <p:sp>
            <p:nvSpPr>
              <p:cNvPr id="212" name="Circular Arrow 211">
                <a:extLst>
                  <a:ext uri="{FF2B5EF4-FFF2-40B4-BE49-F238E27FC236}">
                    <a16:creationId xmlns:a16="http://schemas.microsoft.com/office/drawing/2014/main" id="{B00C4259-D7BA-036A-85FE-3F1A25967DB6}"/>
                  </a:ext>
                </a:extLst>
              </p:cNvPr>
              <p:cNvSpPr/>
              <p:nvPr/>
            </p:nvSpPr>
            <p:spPr>
              <a:xfrm rot="10800000" flipH="1">
                <a:off x="9356203" y="3536879"/>
                <a:ext cx="565382" cy="590529"/>
              </a:xfrm>
              <a:prstGeom prst="circularArrow">
                <a:avLst>
                  <a:gd name="adj1" fmla="val 0"/>
                  <a:gd name="adj2" fmla="val 1142319"/>
                  <a:gd name="adj3" fmla="val 20309177"/>
                  <a:gd name="adj4" fmla="val 10319539"/>
                  <a:gd name="adj5" fmla="val 12500"/>
                </a:avLst>
              </a:prstGeom>
              <a:solidFill>
                <a:srgbClr val="332F2E"/>
              </a:solidFill>
              <a:ln w="28575" cap="flat" cmpd="sng" algn="ctr">
                <a:solidFill>
                  <a:srgbClr val="332F2E"/>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332F2E"/>
                  </a:solidFill>
                  <a:effectLst/>
                  <a:uLnTx/>
                  <a:uFillTx/>
                  <a:latin typeface="Calibri" panose="020F0502020204030204" pitchFamily="34" charset="0"/>
                  <a:cs typeface="Calibri" panose="020F0502020204030204" pitchFamily="34" charset="0"/>
                </a:endParaRPr>
              </a:p>
            </p:txBody>
          </p:sp>
          <p:sp>
            <p:nvSpPr>
              <p:cNvPr id="213" name="TextBox 212">
                <a:extLst>
                  <a:ext uri="{FF2B5EF4-FFF2-40B4-BE49-F238E27FC236}">
                    <a16:creationId xmlns:a16="http://schemas.microsoft.com/office/drawing/2014/main" id="{162AFA95-D292-A0BF-A7A3-6F115C6C310B}"/>
                  </a:ext>
                </a:extLst>
              </p:cNvPr>
              <p:cNvSpPr txBox="1"/>
              <p:nvPr/>
            </p:nvSpPr>
            <p:spPr>
              <a:xfrm>
                <a:off x="9102225" y="3569805"/>
                <a:ext cx="1931509" cy="246221"/>
              </a:xfrm>
              <a:prstGeom prst="rect">
                <a:avLst/>
              </a:prstGeom>
              <a:noFill/>
            </p:spPr>
            <p:txBody>
              <a:bodyPr wrap="square" rtlCol="0">
                <a:spAutoFit/>
              </a:bodyPr>
              <a:lstStyle/>
              <a:p>
                <a:pPr marL="0" marR="0" lvl="0" indent="0" defTabSz="121862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NAD(+)</a:t>
                </a:r>
              </a:p>
            </p:txBody>
          </p:sp>
          <p:sp>
            <p:nvSpPr>
              <p:cNvPr id="214" name="TextBox 213">
                <a:extLst>
                  <a:ext uri="{FF2B5EF4-FFF2-40B4-BE49-F238E27FC236}">
                    <a16:creationId xmlns:a16="http://schemas.microsoft.com/office/drawing/2014/main" id="{E5542926-D15D-A5D6-1A67-7EA2B878BCA8}"/>
                  </a:ext>
                </a:extLst>
              </p:cNvPr>
              <p:cNvSpPr txBox="1"/>
              <p:nvPr/>
            </p:nvSpPr>
            <p:spPr>
              <a:xfrm>
                <a:off x="9638894" y="3632602"/>
                <a:ext cx="1931509" cy="246221"/>
              </a:xfrm>
              <a:prstGeom prst="rect">
                <a:avLst/>
              </a:prstGeom>
              <a:noFill/>
            </p:spPr>
            <p:txBody>
              <a:bodyPr wrap="square" rtlCol="0">
                <a:spAutoFit/>
              </a:bodyPr>
              <a:lstStyle/>
              <a:p>
                <a:pPr marL="0" marR="0" lvl="0" indent="0" defTabSz="121862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NADH</a:t>
                </a:r>
              </a:p>
            </p:txBody>
          </p:sp>
        </p:grpSp>
        <p:cxnSp>
          <p:nvCxnSpPr>
            <p:cNvPr id="135" name="Straight Arrow Connector 134">
              <a:extLst>
                <a:ext uri="{FF2B5EF4-FFF2-40B4-BE49-F238E27FC236}">
                  <a16:creationId xmlns:a16="http://schemas.microsoft.com/office/drawing/2014/main" id="{BB636E52-71DC-217E-F23D-538EFFE0ACCC}"/>
                </a:ext>
              </a:extLst>
            </p:cNvPr>
            <p:cNvCxnSpPr/>
            <p:nvPr/>
          </p:nvCxnSpPr>
          <p:spPr>
            <a:xfrm>
              <a:off x="1388481" y="3954004"/>
              <a:ext cx="824412" cy="0"/>
            </a:xfrm>
            <a:prstGeom prst="straightConnector1">
              <a:avLst/>
            </a:prstGeom>
            <a:noFill/>
            <a:ln w="19050" cap="flat" cmpd="sng" algn="ctr">
              <a:solidFill>
                <a:srgbClr val="332F2E"/>
              </a:solidFill>
              <a:prstDash val="solid"/>
              <a:tailEnd type="triangle"/>
            </a:ln>
            <a:effectLst/>
          </p:spPr>
        </p:cxnSp>
        <p:sp>
          <p:nvSpPr>
            <p:cNvPr id="136" name="TextBox 135">
              <a:extLst>
                <a:ext uri="{FF2B5EF4-FFF2-40B4-BE49-F238E27FC236}">
                  <a16:creationId xmlns:a16="http://schemas.microsoft.com/office/drawing/2014/main" id="{15259C6D-4F5D-85B8-081B-93A933B57C8C}"/>
                </a:ext>
              </a:extLst>
            </p:cNvPr>
            <p:cNvSpPr txBox="1"/>
            <p:nvPr/>
          </p:nvSpPr>
          <p:spPr>
            <a:xfrm>
              <a:off x="2123920" y="2286688"/>
              <a:ext cx="1561646" cy="584775"/>
            </a:xfrm>
            <a:prstGeom prst="rect">
              <a:avLst/>
            </a:prstGeom>
            <a:noFill/>
          </p:spPr>
          <p:txBody>
            <a:bodyPr wrap="none" rtlCol="0">
              <a:spAutoFit/>
            </a:bodyPr>
            <a:lstStyle/>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t>Monofunctional</a:t>
              </a:r>
            </a:p>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38235"/>
                  </a:solidFill>
                  <a:effectLst/>
                  <a:uLnTx/>
                  <a:uFillTx/>
                  <a:latin typeface="Calibri" panose="020F0502020204030204" pitchFamily="34" charset="0"/>
                  <a:cs typeface="Calibri" panose="020F0502020204030204" pitchFamily="34" charset="0"/>
                </a:rPr>
                <a:t>enzymes</a:t>
              </a:r>
            </a:p>
          </p:txBody>
        </p:sp>
        <p:grpSp>
          <p:nvGrpSpPr>
            <p:cNvPr id="137" name="Group 136">
              <a:extLst>
                <a:ext uri="{FF2B5EF4-FFF2-40B4-BE49-F238E27FC236}">
                  <a16:creationId xmlns:a16="http://schemas.microsoft.com/office/drawing/2014/main" id="{6C170BDC-8FBD-24BA-9E5D-ECD96C4164EB}"/>
                </a:ext>
              </a:extLst>
            </p:cNvPr>
            <p:cNvGrpSpPr/>
            <p:nvPr/>
          </p:nvGrpSpPr>
          <p:grpSpPr>
            <a:xfrm>
              <a:off x="2307065" y="2880723"/>
              <a:ext cx="616426" cy="314304"/>
              <a:chOff x="2336540" y="3796891"/>
              <a:chExt cx="616426" cy="314304"/>
            </a:xfrm>
          </p:grpSpPr>
          <p:sp>
            <p:nvSpPr>
              <p:cNvPr id="210" name="Oval 209">
                <a:extLst>
                  <a:ext uri="{FF2B5EF4-FFF2-40B4-BE49-F238E27FC236}">
                    <a16:creationId xmlns:a16="http://schemas.microsoft.com/office/drawing/2014/main" id="{D19ED923-97E7-6995-B48C-41C5193BA970}"/>
                  </a:ext>
                </a:extLst>
              </p:cNvPr>
              <p:cNvSpPr/>
              <p:nvPr/>
            </p:nvSpPr>
            <p:spPr>
              <a:xfrm>
                <a:off x="2336540" y="3993529"/>
                <a:ext cx="116995" cy="117666"/>
              </a:xfrm>
              <a:prstGeom prst="ellipse">
                <a:avLst/>
              </a:prstGeom>
              <a:solidFill>
                <a:srgbClr val="528235"/>
              </a:solidFill>
              <a:ln w="28575" cap="flat" cmpd="sng" algn="ctr">
                <a:solidFill>
                  <a:srgbClr val="91C26C">
                    <a:lumMod val="50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AD6AD"/>
                  </a:solidFill>
                  <a:effectLst/>
                  <a:uLnTx/>
                  <a:uFillTx/>
                  <a:latin typeface="Calibri" panose="020F0502020204030204" pitchFamily="34" charset="0"/>
                  <a:cs typeface="Calibri" panose="020F0502020204030204" pitchFamily="34" charset="0"/>
                </a:endParaRPr>
              </a:p>
            </p:txBody>
          </p:sp>
          <p:sp>
            <p:nvSpPr>
              <p:cNvPr id="211" name="Freeform 210">
                <a:extLst>
                  <a:ext uri="{FF2B5EF4-FFF2-40B4-BE49-F238E27FC236}">
                    <a16:creationId xmlns:a16="http://schemas.microsoft.com/office/drawing/2014/main" id="{A298D912-9A51-9792-6677-CE80AB32FD1E}"/>
                  </a:ext>
                </a:extLst>
              </p:cNvPr>
              <p:cNvSpPr/>
              <p:nvPr/>
            </p:nvSpPr>
            <p:spPr>
              <a:xfrm>
                <a:off x="2461754" y="3796891"/>
                <a:ext cx="491212" cy="258813"/>
              </a:xfrm>
              <a:custGeom>
                <a:avLst/>
                <a:gdLst>
                  <a:gd name="connsiteX0" fmla="*/ 540327 w 547010"/>
                  <a:gd name="connsiteY0" fmla="*/ 0 h 249382"/>
                  <a:gd name="connsiteX1" fmla="*/ 471054 w 547010"/>
                  <a:gd name="connsiteY1" fmla="*/ 193963 h 249382"/>
                  <a:gd name="connsiteX2" fmla="*/ 0 w 547010"/>
                  <a:gd name="connsiteY2" fmla="*/ 249382 h 249382"/>
                  <a:gd name="connsiteX3" fmla="*/ 0 w 547010"/>
                  <a:gd name="connsiteY3" fmla="*/ 249382 h 249382"/>
                </a:gdLst>
                <a:ahLst/>
                <a:cxnLst>
                  <a:cxn ang="0">
                    <a:pos x="connsiteX0" y="connsiteY0"/>
                  </a:cxn>
                  <a:cxn ang="0">
                    <a:pos x="connsiteX1" y="connsiteY1"/>
                  </a:cxn>
                  <a:cxn ang="0">
                    <a:pos x="connsiteX2" y="connsiteY2"/>
                  </a:cxn>
                  <a:cxn ang="0">
                    <a:pos x="connsiteX3" y="connsiteY3"/>
                  </a:cxn>
                </a:cxnLst>
                <a:rect l="l" t="t" r="r" b="b"/>
                <a:pathLst>
                  <a:path w="547010" h="249382">
                    <a:moveTo>
                      <a:pt x="540327" y="0"/>
                    </a:moveTo>
                    <a:cubicBezTo>
                      <a:pt x="550717" y="76199"/>
                      <a:pt x="561108" y="152399"/>
                      <a:pt x="471054" y="193963"/>
                    </a:cubicBezTo>
                    <a:cubicBezTo>
                      <a:pt x="381000" y="235527"/>
                      <a:pt x="0" y="249382"/>
                      <a:pt x="0" y="249382"/>
                    </a:cubicBezTo>
                    <a:lnTo>
                      <a:pt x="0" y="249382"/>
                    </a:lnTo>
                  </a:path>
                </a:pathLst>
              </a:custGeom>
              <a:noFill/>
              <a:ln w="28575" cap="flat" cmpd="sng" algn="ctr">
                <a:solidFill>
                  <a:srgbClr val="91C26C">
                    <a:lumMod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pic>
          <p:nvPicPr>
            <p:cNvPr id="138" name="Picture 137" descr="A green plant in a flask&#10;&#10;AI-generated content may be incorrect.">
              <a:extLst>
                <a:ext uri="{FF2B5EF4-FFF2-40B4-BE49-F238E27FC236}">
                  <a16:creationId xmlns:a16="http://schemas.microsoft.com/office/drawing/2014/main" id="{9C395E3B-6964-307F-8BD6-849D209BD92F}"/>
                </a:ext>
              </a:extLst>
            </p:cNvPr>
            <p:cNvPicPr>
              <a:picLocks noChangeAspect="1"/>
            </p:cNvPicPr>
            <p:nvPr/>
          </p:nvPicPr>
          <p:blipFill>
            <a:blip r:embed="rId6">
              <a:extLst>
                <a:ext uri="{28A0092B-C50C-407E-A947-70E740481C1C}">
                  <a14:useLocalDpi xmlns:a14="http://schemas.microsoft.com/office/drawing/2010/main" val="0"/>
                </a:ext>
              </a:extLst>
            </a:blip>
            <a:srcRect l="18619" r="18736"/>
            <a:stretch>
              <a:fillRect/>
            </a:stretch>
          </p:blipFill>
          <p:spPr>
            <a:xfrm>
              <a:off x="2618126" y="335750"/>
              <a:ext cx="507338" cy="809865"/>
            </a:xfrm>
            <a:prstGeom prst="rect">
              <a:avLst/>
            </a:prstGeom>
          </p:spPr>
        </p:pic>
        <p:sp>
          <p:nvSpPr>
            <p:cNvPr id="139" name="TextBox 138">
              <a:extLst>
                <a:ext uri="{FF2B5EF4-FFF2-40B4-BE49-F238E27FC236}">
                  <a16:creationId xmlns:a16="http://schemas.microsoft.com/office/drawing/2014/main" id="{8159B4D3-FC12-1145-DD3E-F34E4664A9EE}"/>
                </a:ext>
              </a:extLst>
            </p:cNvPr>
            <p:cNvSpPr txBox="1"/>
            <p:nvPr/>
          </p:nvSpPr>
          <p:spPr>
            <a:xfrm>
              <a:off x="1239375" y="3966313"/>
              <a:ext cx="1095172" cy="600164"/>
            </a:xfrm>
            <a:prstGeom prst="rect">
              <a:avLst/>
            </a:prstGeom>
            <a:noFill/>
          </p:spPr>
          <p:txBody>
            <a:bodyPr wrap="none" rtlCol="0">
              <a:spAutoFit/>
            </a:bodyPr>
            <a:lstStyle/>
            <a:p>
              <a:pPr marL="0" marR="0" lvl="0" indent="0" algn="ctr" defTabSz="121862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91C26C">
                      <a:lumMod val="50000"/>
                    </a:srgbClr>
                  </a:solidFill>
                  <a:effectLst/>
                  <a:uLnTx/>
                  <a:uFillTx/>
                  <a:latin typeface="Calibri" panose="020F0502020204030204" pitchFamily="34" charset="0"/>
                  <a:cs typeface="Calibri" panose="020F0502020204030204" pitchFamily="34" charset="0"/>
                </a:rPr>
                <a:t>Alcohol</a:t>
              </a:r>
              <a:br>
                <a:rPr kumimoji="0" lang="en-US" sz="1100" b="1" i="0" u="none" strike="noStrike" kern="0" cap="none" spc="0" normalizeH="0" baseline="0" noProof="0" dirty="0">
                  <a:ln>
                    <a:noFill/>
                  </a:ln>
                  <a:solidFill>
                    <a:srgbClr val="91C26C">
                      <a:lumMod val="50000"/>
                    </a:srgbClr>
                  </a:solidFill>
                  <a:effectLst/>
                  <a:uLnTx/>
                  <a:uFillTx/>
                  <a:latin typeface="Calibri" panose="020F0502020204030204" pitchFamily="34" charset="0"/>
                  <a:cs typeface="Calibri" panose="020F0502020204030204" pitchFamily="34" charset="0"/>
                </a:rPr>
              </a:br>
              <a:r>
                <a:rPr kumimoji="0" lang="en-US" sz="1100" b="1" i="0" u="none" strike="noStrike" kern="0" cap="none" spc="0" normalizeH="0" baseline="0" noProof="0" dirty="0">
                  <a:ln>
                    <a:noFill/>
                  </a:ln>
                  <a:solidFill>
                    <a:srgbClr val="91C26C">
                      <a:lumMod val="50000"/>
                    </a:srgbClr>
                  </a:solidFill>
                  <a:effectLst/>
                  <a:uLnTx/>
                  <a:uFillTx/>
                  <a:latin typeface="Calibri" panose="020F0502020204030204" pitchFamily="34" charset="0"/>
                  <a:cs typeface="Calibri" panose="020F0502020204030204" pitchFamily="34" charset="0"/>
                </a:rPr>
                <a:t>Dehydrogenase</a:t>
              </a:r>
              <a:br>
                <a:rPr kumimoji="0" lang="en-US" sz="1100" b="1" i="0" u="none" strike="noStrike" kern="0" cap="none" spc="0" normalizeH="0" baseline="0" noProof="0" dirty="0">
                  <a:ln>
                    <a:noFill/>
                  </a:ln>
                  <a:solidFill>
                    <a:srgbClr val="91C26C">
                      <a:lumMod val="50000"/>
                    </a:srgbClr>
                  </a:solidFill>
                  <a:effectLst/>
                  <a:uLnTx/>
                  <a:uFillTx/>
                  <a:latin typeface="Calibri" panose="020F0502020204030204" pitchFamily="34" charset="0"/>
                  <a:cs typeface="Calibri" panose="020F0502020204030204" pitchFamily="34" charset="0"/>
                </a:rPr>
              </a:br>
              <a:r>
                <a:rPr kumimoji="0" lang="en-US" sz="1100" b="1" i="0" u="none" strike="noStrike" kern="0" cap="none" spc="0" normalizeH="0" baseline="0" noProof="0" dirty="0">
                  <a:ln>
                    <a:noFill/>
                  </a:ln>
                  <a:solidFill>
                    <a:srgbClr val="91C26C">
                      <a:lumMod val="50000"/>
                    </a:srgbClr>
                  </a:solidFill>
                  <a:effectLst/>
                  <a:uLnTx/>
                  <a:uFillTx/>
                  <a:latin typeface="Calibri" panose="020F0502020204030204" pitchFamily="34" charset="0"/>
                  <a:cs typeface="Calibri" panose="020F0502020204030204" pitchFamily="34" charset="0"/>
                </a:rPr>
                <a:t>(EC 1.1.1.143)</a:t>
              </a:r>
            </a:p>
          </p:txBody>
        </p:sp>
        <p:cxnSp>
          <p:nvCxnSpPr>
            <p:cNvPr id="140" name="Curved Connector 139">
              <a:extLst>
                <a:ext uri="{FF2B5EF4-FFF2-40B4-BE49-F238E27FC236}">
                  <a16:creationId xmlns:a16="http://schemas.microsoft.com/office/drawing/2014/main" id="{27D4487F-9F48-C9CE-FE8B-476488FA31CA}"/>
                </a:ext>
              </a:extLst>
            </p:cNvPr>
            <p:cNvCxnSpPr>
              <a:cxnSpLocks/>
            </p:cNvCxnSpPr>
            <p:nvPr/>
          </p:nvCxnSpPr>
          <p:spPr>
            <a:xfrm>
              <a:off x="1758826" y="1138685"/>
              <a:ext cx="913050" cy="605458"/>
            </a:xfrm>
            <a:prstGeom prst="curvedConnector3">
              <a:avLst/>
            </a:prstGeom>
            <a:noFill/>
            <a:ln w="28575" cap="flat" cmpd="sng" algn="ctr">
              <a:solidFill>
                <a:srgbClr val="C00000"/>
              </a:solidFill>
              <a:prstDash val="dash"/>
              <a:tailEnd type="triangle"/>
            </a:ln>
            <a:effectLst/>
          </p:spPr>
        </p:cxnSp>
        <p:cxnSp>
          <p:nvCxnSpPr>
            <p:cNvPr id="141" name="Curved Connector 140">
              <a:extLst>
                <a:ext uri="{FF2B5EF4-FFF2-40B4-BE49-F238E27FC236}">
                  <a16:creationId xmlns:a16="http://schemas.microsoft.com/office/drawing/2014/main" id="{956EEBE8-08C2-F5A9-CA19-6AB268744ECF}"/>
                </a:ext>
              </a:extLst>
            </p:cNvPr>
            <p:cNvCxnSpPr>
              <a:cxnSpLocks/>
            </p:cNvCxnSpPr>
            <p:nvPr/>
          </p:nvCxnSpPr>
          <p:spPr>
            <a:xfrm flipV="1">
              <a:off x="1762288" y="547629"/>
              <a:ext cx="840321" cy="581691"/>
            </a:xfrm>
            <a:prstGeom prst="curvedConnector3">
              <a:avLst/>
            </a:prstGeom>
            <a:noFill/>
            <a:ln w="28575" cap="flat" cmpd="sng" algn="ctr">
              <a:solidFill>
                <a:srgbClr val="48722E"/>
              </a:solidFill>
              <a:prstDash val="solid"/>
              <a:tailEnd type="triangle"/>
            </a:ln>
            <a:effectLst/>
          </p:spPr>
        </p:cxnSp>
        <p:pic>
          <p:nvPicPr>
            <p:cNvPr id="142" name="Graphic 141" descr="Shield Tick with solid fill">
              <a:extLst>
                <a:ext uri="{FF2B5EF4-FFF2-40B4-BE49-F238E27FC236}">
                  <a16:creationId xmlns:a16="http://schemas.microsoft.com/office/drawing/2014/main" id="{D3A89615-F555-6570-F9B4-E44D9B543D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9466" y="482404"/>
              <a:ext cx="607076" cy="607076"/>
            </a:xfrm>
            <a:prstGeom prst="rect">
              <a:avLst/>
            </a:prstGeom>
          </p:spPr>
        </p:pic>
        <p:pic>
          <p:nvPicPr>
            <p:cNvPr id="143" name="Graphic 142" descr="Skull with solid fill">
              <a:extLst>
                <a:ext uri="{FF2B5EF4-FFF2-40B4-BE49-F238E27FC236}">
                  <a16:creationId xmlns:a16="http://schemas.microsoft.com/office/drawing/2014/main" id="{4D1C7407-1E1C-9A2C-66AD-0E0C0BC16D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62943" y="1309674"/>
              <a:ext cx="344100" cy="344100"/>
            </a:xfrm>
            <a:prstGeom prst="rect">
              <a:avLst/>
            </a:prstGeom>
          </p:spPr>
        </p:pic>
        <p:sp>
          <p:nvSpPr>
            <p:cNvPr id="144" name="Freeform 143">
              <a:extLst>
                <a:ext uri="{FF2B5EF4-FFF2-40B4-BE49-F238E27FC236}">
                  <a16:creationId xmlns:a16="http://schemas.microsoft.com/office/drawing/2014/main" id="{9CA69A24-EBB7-9374-D7B2-649AD283D6CE}"/>
                </a:ext>
              </a:extLst>
            </p:cNvPr>
            <p:cNvSpPr/>
            <p:nvPr/>
          </p:nvSpPr>
          <p:spPr>
            <a:xfrm flipH="1">
              <a:off x="7753402" y="1054019"/>
              <a:ext cx="496392" cy="385655"/>
            </a:xfrm>
            <a:custGeom>
              <a:avLst/>
              <a:gdLst>
                <a:gd name="connsiteX0" fmla="*/ 540327 w 547010"/>
                <a:gd name="connsiteY0" fmla="*/ 0 h 249382"/>
                <a:gd name="connsiteX1" fmla="*/ 471054 w 547010"/>
                <a:gd name="connsiteY1" fmla="*/ 193963 h 249382"/>
                <a:gd name="connsiteX2" fmla="*/ 0 w 547010"/>
                <a:gd name="connsiteY2" fmla="*/ 249382 h 249382"/>
                <a:gd name="connsiteX3" fmla="*/ 0 w 547010"/>
                <a:gd name="connsiteY3" fmla="*/ 249382 h 249382"/>
              </a:gdLst>
              <a:ahLst/>
              <a:cxnLst>
                <a:cxn ang="0">
                  <a:pos x="connsiteX0" y="connsiteY0"/>
                </a:cxn>
                <a:cxn ang="0">
                  <a:pos x="connsiteX1" y="connsiteY1"/>
                </a:cxn>
                <a:cxn ang="0">
                  <a:pos x="connsiteX2" y="connsiteY2"/>
                </a:cxn>
                <a:cxn ang="0">
                  <a:pos x="connsiteX3" y="connsiteY3"/>
                </a:cxn>
              </a:cxnLst>
              <a:rect l="l" t="t" r="r" b="b"/>
              <a:pathLst>
                <a:path w="547010" h="249382">
                  <a:moveTo>
                    <a:pt x="540327" y="0"/>
                  </a:moveTo>
                  <a:cubicBezTo>
                    <a:pt x="550717" y="76199"/>
                    <a:pt x="561108" y="152399"/>
                    <a:pt x="471054" y="193963"/>
                  </a:cubicBezTo>
                  <a:cubicBezTo>
                    <a:pt x="381000" y="235527"/>
                    <a:pt x="0" y="249382"/>
                    <a:pt x="0" y="249382"/>
                  </a:cubicBezTo>
                  <a:lnTo>
                    <a:pt x="0" y="249382"/>
                  </a:lnTo>
                </a:path>
              </a:pathLst>
            </a:custGeom>
            <a:noFill/>
            <a:ln w="28575" cap="flat" cmpd="sng" algn="ctr">
              <a:solidFill>
                <a:srgbClr val="C55A10"/>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145" name="Picture 144">
              <a:extLst>
                <a:ext uri="{FF2B5EF4-FFF2-40B4-BE49-F238E27FC236}">
                  <a16:creationId xmlns:a16="http://schemas.microsoft.com/office/drawing/2014/main" id="{04807410-E0CE-721F-6F2C-D1A432ED9278}"/>
                </a:ext>
              </a:extLst>
            </p:cNvPr>
            <p:cNvPicPr>
              <a:picLocks noChangeAspect="1"/>
            </p:cNvPicPr>
            <p:nvPr/>
          </p:nvPicPr>
          <p:blipFill>
            <a:blip r:embed="rId11"/>
            <a:stretch>
              <a:fillRect/>
            </a:stretch>
          </p:blipFill>
          <p:spPr>
            <a:xfrm>
              <a:off x="4550272" y="2929201"/>
              <a:ext cx="1376416" cy="731221"/>
            </a:xfrm>
            <a:prstGeom prst="rect">
              <a:avLst/>
            </a:prstGeom>
          </p:spPr>
        </p:pic>
        <p:pic>
          <p:nvPicPr>
            <p:cNvPr id="146" name="Picture 145">
              <a:extLst>
                <a:ext uri="{FF2B5EF4-FFF2-40B4-BE49-F238E27FC236}">
                  <a16:creationId xmlns:a16="http://schemas.microsoft.com/office/drawing/2014/main" id="{70F6E217-B7FE-32E9-EE82-AD33DC8959BF}"/>
                </a:ext>
              </a:extLst>
            </p:cNvPr>
            <p:cNvPicPr>
              <a:picLocks noChangeAspect="1"/>
            </p:cNvPicPr>
            <p:nvPr/>
          </p:nvPicPr>
          <p:blipFill>
            <a:blip r:embed="rId12"/>
            <a:stretch>
              <a:fillRect/>
            </a:stretch>
          </p:blipFill>
          <p:spPr>
            <a:xfrm>
              <a:off x="4614747" y="3319755"/>
              <a:ext cx="2797749" cy="892036"/>
            </a:xfrm>
            <a:prstGeom prst="rect">
              <a:avLst/>
            </a:prstGeom>
          </p:spPr>
        </p:pic>
        <p:pic>
          <p:nvPicPr>
            <p:cNvPr id="147" name="Picture 146">
              <a:extLst>
                <a:ext uri="{FF2B5EF4-FFF2-40B4-BE49-F238E27FC236}">
                  <a16:creationId xmlns:a16="http://schemas.microsoft.com/office/drawing/2014/main" id="{2967045D-CF1F-1278-2C76-CCA469738407}"/>
                </a:ext>
              </a:extLst>
            </p:cNvPr>
            <p:cNvPicPr>
              <a:picLocks noChangeAspect="1"/>
            </p:cNvPicPr>
            <p:nvPr/>
          </p:nvPicPr>
          <p:blipFill>
            <a:blip r:embed="rId13"/>
            <a:stretch>
              <a:fillRect/>
            </a:stretch>
          </p:blipFill>
          <p:spPr>
            <a:xfrm>
              <a:off x="5351012" y="4197712"/>
              <a:ext cx="1400887" cy="328333"/>
            </a:xfrm>
            <a:prstGeom prst="rect">
              <a:avLst/>
            </a:prstGeom>
          </p:spPr>
        </p:pic>
        <p:pic>
          <p:nvPicPr>
            <p:cNvPr id="148" name="Picture 147">
              <a:extLst>
                <a:ext uri="{FF2B5EF4-FFF2-40B4-BE49-F238E27FC236}">
                  <a16:creationId xmlns:a16="http://schemas.microsoft.com/office/drawing/2014/main" id="{BBEE0C2C-D9D3-D6C9-AB0C-F6F0AF358DFB}"/>
                </a:ext>
              </a:extLst>
            </p:cNvPr>
            <p:cNvPicPr>
              <a:picLocks noChangeAspect="1"/>
            </p:cNvPicPr>
            <p:nvPr/>
          </p:nvPicPr>
          <p:blipFill>
            <a:blip r:embed="rId14"/>
            <a:stretch>
              <a:fillRect/>
            </a:stretch>
          </p:blipFill>
          <p:spPr>
            <a:xfrm>
              <a:off x="5735635" y="2818576"/>
              <a:ext cx="720728" cy="625896"/>
            </a:xfrm>
            <a:prstGeom prst="rect">
              <a:avLst/>
            </a:prstGeom>
          </p:spPr>
        </p:pic>
        <p:pic>
          <p:nvPicPr>
            <p:cNvPr id="149" name="Picture 148">
              <a:extLst>
                <a:ext uri="{FF2B5EF4-FFF2-40B4-BE49-F238E27FC236}">
                  <a16:creationId xmlns:a16="http://schemas.microsoft.com/office/drawing/2014/main" id="{B12F3B2D-3DE0-2250-458D-CAF639CD8A15}"/>
                </a:ext>
              </a:extLst>
            </p:cNvPr>
            <p:cNvPicPr>
              <a:picLocks noChangeAspect="1"/>
            </p:cNvPicPr>
            <p:nvPr/>
          </p:nvPicPr>
          <p:blipFill>
            <a:blip r:embed="rId15"/>
            <a:stretch>
              <a:fillRect/>
            </a:stretch>
          </p:blipFill>
          <p:spPr>
            <a:xfrm>
              <a:off x="5825944" y="2268786"/>
              <a:ext cx="1674302" cy="1060391"/>
            </a:xfrm>
            <a:prstGeom prst="rect">
              <a:avLst/>
            </a:prstGeom>
          </p:spPr>
        </p:pic>
        <p:pic>
          <p:nvPicPr>
            <p:cNvPr id="150" name="Picture 149">
              <a:extLst>
                <a:ext uri="{FF2B5EF4-FFF2-40B4-BE49-F238E27FC236}">
                  <a16:creationId xmlns:a16="http://schemas.microsoft.com/office/drawing/2014/main" id="{937C1763-4F94-8479-9880-743BC052B891}"/>
                </a:ext>
              </a:extLst>
            </p:cNvPr>
            <p:cNvPicPr>
              <a:picLocks noChangeAspect="1"/>
            </p:cNvPicPr>
            <p:nvPr/>
          </p:nvPicPr>
          <p:blipFill>
            <a:blip r:embed="rId16"/>
            <a:stretch>
              <a:fillRect/>
            </a:stretch>
          </p:blipFill>
          <p:spPr>
            <a:xfrm>
              <a:off x="4584527" y="2425103"/>
              <a:ext cx="700374" cy="680919"/>
            </a:xfrm>
            <a:prstGeom prst="rect">
              <a:avLst/>
            </a:prstGeom>
          </p:spPr>
        </p:pic>
        <p:sp>
          <p:nvSpPr>
            <p:cNvPr id="151" name="Oval 150">
              <a:extLst>
                <a:ext uri="{FF2B5EF4-FFF2-40B4-BE49-F238E27FC236}">
                  <a16:creationId xmlns:a16="http://schemas.microsoft.com/office/drawing/2014/main" id="{912A08FF-16F6-D1BE-7B1C-6CBDB36D4C5B}"/>
                </a:ext>
              </a:extLst>
            </p:cNvPr>
            <p:cNvSpPr/>
            <p:nvPr/>
          </p:nvSpPr>
          <p:spPr>
            <a:xfrm>
              <a:off x="8593356" y="2715879"/>
              <a:ext cx="457081" cy="380716"/>
            </a:xfrm>
            <a:prstGeom prst="ellipse">
              <a:avLst/>
            </a:prstGeom>
            <a:solidFill>
              <a:srgbClr val="FFFFFF"/>
            </a:solidFill>
            <a:ln w="19050" cap="flat" cmpd="sng" algn="ctr">
              <a:solidFill>
                <a:srgbClr val="5B3C8A">
                  <a:shade val="15000"/>
                </a:srgbClr>
              </a:solidFill>
              <a:prstDash val="dash"/>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2" name="Oval 151">
              <a:extLst>
                <a:ext uri="{FF2B5EF4-FFF2-40B4-BE49-F238E27FC236}">
                  <a16:creationId xmlns:a16="http://schemas.microsoft.com/office/drawing/2014/main" id="{2BBC913A-03F8-80DF-9D2E-21778E5D5E02}"/>
                </a:ext>
              </a:extLst>
            </p:cNvPr>
            <p:cNvSpPr/>
            <p:nvPr/>
          </p:nvSpPr>
          <p:spPr>
            <a:xfrm>
              <a:off x="11433104" y="2704727"/>
              <a:ext cx="457081" cy="374319"/>
            </a:xfrm>
            <a:prstGeom prst="ellipse">
              <a:avLst/>
            </a:prstGeom>
            <a:solidFill>
              <a:srgbClr val="FFFFFF"/>
            </a:solidFill>
            <a:ln w="19050" cap="flat" cmpd="sng" algn="ctr">
              <a:solidFill>
                <a:srgbClr val="5B3C8A">
                  <a:shade val="15000"/>
                </a:srgbClr>
              </a:solidFill>
              <a:prstDash val="dash"/>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3" name="Rectangle 152">
              <a:extLst>
                <a:ext uri="{FF2B5EF4-FFF2-40B4-BE49-F238E27FC236}">
                  <a16:creationId xmlns:a16="http://schemas.microsoft.com/office/drawing/2014/main" id="{BE7D1C1E-38AC-1F65-24C1-89235F1ED630}"/>
                </a:ext>
              </a:extLst>
            </p:cNvPr>
            <p:cNvSpPr/>
            <p:nvPr/>
          </p:nvSpPr>
          <p:spPr>
            <a:xfrm>
              <a:off x="8681086" y="2683331"/>
              <a:ext cx="3040522" cy="494416"/>
            </a:xfrm>
            <a:prstGeom prst="rect">
              <a:avLst/>
            </a:prstGeom>
            <a:solidFill>
              <a:srgbClr val="FFFFFF"/>
            </a:solidFill>
            <a:ln w="19050" cap="flat" cmpd="sng" algn="ctr">
              <a:solidFill>
                <a:srgbClr val="FFFFFF"/>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54" name="Straight Connector 153">
              <a:extLst>
                <a:ext uri="{FF2B5EF4-FFF2-40B4-BE49-F238E27FC236}">
                  <a16:creationId xmlns:a16="http://schemas.microsoft.com/office/drawing/2014/main" id="{55690C26-E7D7-BFBF-F3AD-28E60A478DE0}"/>
                </a:ext>
              </a:extLst>
            </p:cNvPr>
            <p:cNvCxnSpPr>
              <a:cxnSpLocks/>
            </p:cNvCxnSpPr>
            <p:nvPr/>
          </p:nvCxnSpPr>
          <p:spPr>
            <a:xfrm>
              <a:off x="8703511" y="2724454"/>
              <a:ext cx="3018096" cy="0"/>
            </a:xfrm>
            <a:prstGeom prst="line">
              <a:avLst/>
            </a:prstGeom>
            <a:noFill/>
            <a:ln w="19050" cap="flat" cmpd="sng" algn="ctr">
              <a:solidFill>
                <a:srgbClr val="332F2E"/>
              </a:solidFill>
              <a:prstDash val="solid"/>
            </a:ln>
            <a:effectLst/>
          </p:spPr>
        </p:cxnSp>
        <p:cxnSp>
          <p:nvCxnSpPr>
            <p:cNvPr id="155" name="Straight Connector 154">
              <a:extLst>
                <a:ext uri="{FF2B5EF4-FFF2-40B4-BE49-F238E27FC236}">
                  <a16:creationId xmlns:a16="http://schemas.microsoft.com/office/drawing/2014/main" id="{52251324-56A6-2BE0-A113-61BE5CF98612}"/>
                </a:ext>
              </a:extLst>
            </p:cNvPr>
            <p:cNvCxnSpPr>
              <a:cxnSpLocks/>
            </p:cNvCxnSpPr>
            <p:nvPr/>
          </p:nvCxnSpPr>
          <p:spPr>
            <a:xfrm>
              <a:off x="8703511" y="3090198"/>
              <a:ext cx="3019100" cy="0"/>
            </a:xfrm>
            <a:prstGeom prst="line">
              <a:avLst/>
            </a:prstGeom>
            <a:noFill/>
            <a:ln w="19050" cap="flat" cmpd="sng" algn="ctr">
              <a:solidFill>
                <a:srgbClr val="332F2E"/>
              </a:solidFill>
              <a:prstDash val="dash"/>
            </a:ln>
            <a:effectLst/>
          </p:spPr>
        </p:cxnSp>
        <p:grpSp>
          <p:nvGrpSpPr>
            <p:cNvPr id="156" name="Group 155">
              <a:extLst>
                <a:ext uri="{FF2B5EF4-FFF2-40B4-BE49-F238E27FC236}">
                  <a16:creationId xmlns:a16="http://schemas.microsoft.com/office/drawing/2014/main" id="{60DB3C17-28CE-FB13-D809-A29680C101A8}"/>
                </a:ext>
              </a:extLst>
            </p:cNvPr>
            <p:cNvGrpSpPr/>
            <p:nvPr/>
          </p:nvGrpSpPr>
          <p:grpSpPr>
            <a:xfrm>
              <a:off x="8822963" y="2799668"/>
              <a:ext cx="212255" cy="212255"/>
              <a:chOff x="1329404" y="-1909714"/>
              <a:chExt cx="212310" cy="212310"/>
            </a:xfrm>
          </p:grpSpPr>
          <p:sp>
            <p:nvSpPr>
              <p:cNvPr id="208" name="Oval 207">
                <a:extLst>
                  <a:ext uri="{FF2B5EF4-FFF2-40B4-BE49-F238E27FC236}">
                    <a16:creationId xmlns:a16="http://schemas.microsoft.com/office/drawing/2014/main" id="{45A1FC4A-2CDF-D89B-3E75-5E905F6D1E06}"/>
                  </a:ext>
                </a:extLst>
              </p:cNvPr>
              <p:cNvSpPr/>
              <p:nvPr/>
            </p:nvSpPr>
            <p:spPr>
              <a:xfrm>
                <a:off x="1329404" y="-1909714"/>
                <a:ext cx="212310" cy="212310"/>
              </a:xfrm>
              <a:prstGeom prst="ellipse">
                <a:avLst/>
              </a:prstGeom>
              <a:solidFill>
                <a:srgbClr val="FFFFFF"/>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09" name="Oval 208">
                <a:extLst>
                  <a:ext uri="{FF2B5EF4-FFF2-40B4-BE49-F238E27FC236}">
                    <a16:creationId xmlns:a16="http://schemas.microsoft.com/office/drawing/2014/main" id="{B6EF3DE0-D653-554C-E529-7AD86A69D166}"/>
                  </a:ext>
                </a:extLst>
              </p:cNvPr>
              <p:cNvSpPr/>
              <p:nvPr/>
            </p:nvSpPr>
            <p:spPr>
              <a:xfrm>
                <a:off x="1429552" y="-1814658"/>
                <a:ext cx="18288" cy="18288"/>
              </a:xfrm>
              <a:prstGeom prst="ellipse">
                <a:avLst/>
              </a:prstGeom>
              <a:solidFill>
                <a:srgbClr val="332F2E"/>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157" name="Group 156">
              <a:extLst>
                <a:ext uri="{FF2B5EF4-FFF2-40B4-BE49-F238E27FC236}">
                  <a16:creationId xmlns:a16="http://schemas.microsoft.com/office/drawing/2014/main" id="{90F1D5C0-7C98-C945-DA92-747FB0FFD8C6}"/>
                </a:ext>
              </a:extLst>
            </p:cNvPr>
            <p:cNvGrpSpPr/>
            <p:nvPr/>
          </p:nvGrpSpPr>
          <p:grpSpPr>
            <a:xfrm>
              <a:off x="9334513" y="2798839"/>
              <a:ext cx="212255" cy="212255"/>
              <a:chOff x="1329404" y="-1909714"/>
              <a:chExt cx="212310" cy="212310"/>
            </a:xfrm>
          </p:grpSpPr>
          <p:sp>
            <p:nvSpPr>
              <p:cNvPr id="206" name="Oval 205">
                <a:extLst>
                  <a:ext uri="{FF2B5EF4-FFF2-40B4-BE49-F238E27FC236}">
                    <a16:creationId xmlns:a16="http://schemas.microsoft.com/office/drawing/2014/main" id="{93307886-A01F-A846-55AB-0922B21D882B}"/>
                  </a:ext>
                </a:extLst>
              </p:cNvPr>
              <p:cNvSpPr/>
              <p:nvPr/>
            </p:nvSpPr>
            <p:spPr>
              <a:xfrm>
                <a:off x="1329404" y="-1909714"/>
                <a:ext cx="212310" cy="212310"/>
              </a:xfrm>
              <a:prstGeom prst="ellipse">
                <a:avLst/>
              </a:prstGeom>
              <a:solidFill>
                <a:srgbClr val="FFFFFF"/>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07" name="Oval 206">
                <a:extLst>
                  <a:ext uri="{FF2B5EF4-FFF2-40B4-BE49-F238E27FC236}">
                    <a16:creationId xmlns:a16="http://schemas.microsoft.com/office/drawing/2014/main" id="{527260FD-0837-FD78-F610-619023BB3B8F}"/>
                  </a:ext>
                </a:extLst>
              </p:cNvPr>
              <p:cNvSpPr/>
              <p:nvPr/>
            </p:nvSpPr>
            <p:spPr>
              <a:xfrm>
                <a:off x="1429552" y="-1814658"/>
                <a:ext cx="18288" cy="18288"/>
              </a:xfrm>
              <a:prstGeom prst="ellipse">
                <a:avLst/>
              </a:prstGeom>
              <a:solidFill>
                <a:srgbClr val="332F2E"/>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158" name="Group 157">
              <a:extLst>
                <a:ext uri="{FF2B5EF4-FFF2-40B4-BE49-F238E27FC236}">
                  <a16:creationId xmlns:a16="http://schemas.microsoft.com/office/drawing/2014/main" id="{5D40F65C-8163-61C3-95AE-2B9BECCC3387}"/>
                </a:ext>
              </a:extLst>
            </p:cNvPr>
            <p:cNvGrpSpPr/>
            <p:nvPr/>
          </p:nvGrpSpPr>
          <p:grpSpPr>
            <a:xfrm>
              <a:off x="9866525" y="2799610"/>
              <a:ext cx="212255" cy="212255"/>
              <a:chOff x="1329404" y="-1909714"/>
              <a:chExt cx="212310" cy="212310"/>
            </a:xfrm>
          </p:grpSpPr>
          <p:sp>
            <p:nvSpPr>
              <p:cNvPr id="204" name="Oval 203">
                <a:extLst>
                  <a:ext uri="{FF2B5EF4-FFF2-40B4-BE49-F238E27FC236}">
                    <a16:creationId xmlns:a16="http://schemas.microsoft.com/office/drawing/2014/main" id="{2CF65E2F-4162-A3C9-C99F-40814B801CC7}"/>
                  </a:ext>
                </a:extLst>
              </p:cNvPr>
              <p:cNvSpPr/>
              <p:nvPr/>
            </p:nvSpPr>
            <p:spPr>
              <a:xfrm>
                <a:off x="1329404" y="-1909714"/>
                <a:ext cx="212310" cy="212310"/>
              </a:xfrm>
              <a:prstGeom prst="ellipse">
                <a:avLst/>
              </a:prstGeom>
              <a:solidFill>
                <a:srgbClr val="FFFFFF"/>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05" name="Oval 204">
                <a:extLst>
                  <a:ext uri="{FF2B5EF4-FFF2-40B4-BE49-F238E27FC236}">
                    <a16:creationId xmlns:a16="http://schemas.microsoft.com/office/drawing/2014/main" id="{090A1BA6-F638-DED4-ED8C-266947AE2131}"/>
                  </a:ext>
                </a:extLst>
              </p:cNvPr>
              <p:cNvSpPr/>
              <p:nvPr/>
            </p:nvSpPr>
            <p:spPr>
              <a:xfrm>
                <a:off x="1429552" y="-1814658"/>
                <a:ext cx="18288" cy="18288"/>
              </a:xfrm>
              <a:prstGeom prst="ellipse">
                <a:avLst/>
              </a:prstGeom>
              <a:solidFill>
                <a:srgbClr val="332F2E"/>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159" name="Group 158">
              <a:extLst>
                <a:ext uri="{FF2B5EF4-FFF2-40B4-BE49-F238E27FC236}">
                  <a16:creationId xmlns:a16="http://schemas.microsoft.com/office/drawing/2014/main" id="{C06CFB07-43DE-3C8A-221C-EFBB6E4E820A}"/>
                </a:ext>
              </a:extLst>
            </p:cNvPr>
            <p:cNvGrpSpPr/>
            <p:nvPr/>
          </p:nvGrpSpPr>
          <p:grpSpPr>
            <a:xfrm>
              <a:off x="10398537" y="2799863"/>
              <a:ext cx="212255" cy="212255"/>
              <a:chOff x="1329404" y="-1909714"/>
              <a:chExt cx="212310" cy="212310"/>
            </a:xfrm>
          </p:grpSpPr>
          <p:sp>
            <p:nvSpPr>
              <p:cNvPr id="202" name="Oval 201">
                <a:extLst>
                  <a:ext uri="{FF2B5EF4-FFF2-40B4-BE49-F238E27FC236}">
                    <a16:creationId xmlns:a16="http://schemas.microsoft.com/office/drawing/2014/main" id="{141AE1A1-81F7-8C48-116A-EDA8E573E8A8}"/>
                  </a:ext>
                </a:extLst>
              </p:cNvPr>
              <p:cNvSpPr/>
              <p:nvPr/>
            </p:nvSpPr>
            <p:spPr>
              <a:xfrm>
                <a:off x="1329404" y="-1909714"/>
                <a:ext cx="212310" cy="212310"/>
              </a:xfrm>
              <a:prstGeom prst="ellipse">
                <a:avLst/>
              </a:prstGeom>
              <a:solidFill>
                <a:srgbClr val="FFFFFF"/>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03" name="Oval 202">
                <a:extLst>
                  <a:ext uri="{FF2B5EF4-FFF2-40B4-BE49-F238E27FC236}">
                    <a16:creationId xmlns:a16="http://schemas.microsoft.com/office/drawing/2014/main" id="{A1BD304C-BCE8-6022-BFE4-6596209A356C}"/>
                  </a:ext>
                </a:extLst>
              </p:cNvPr>
              <p:cNvSpPr/>
              <p:nvPr/>
            </p:nvSpPr>
            <p:spPr>
              <a:xfrm>
                <a:off x="1429552" y="-1814658"/>
                <a:ext cx="18288" cy="18288"/>
              </a:xfrm>
              <a:prstGeom prst="ellipse">
                <a:avLst/>
              </a:prstGeom>
              <a:solidFill>
                <a:srgbClr val="332F2E"/>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160" name="Group 159">
              <a:extLst>
                <a:ext uri="{FF2B5EF4-FFF2-40B4-BE49-F238E27FC236}">
                  <a16:creationId xmlns:a16="http://schemas.microsoft.com/office/drawing/2014/main" id="{98FA3026-A331-7FD3-96F0-BBAFFB346845}"/>
                </a:ext>
              </a:extLst>
            </p:cNvPr>
            <p:cNvGrpSpPr/>
            <p:nvPr/>
          </p:nvGrpSpPr>
          <p:grpSpPr>
            <a:xfrm>
              <a:off x="10945642" y="2800900"/>
              <a:ext cx="212255" cy="212255"/>
              <a:chOff x="1329404" y="-1909714"/>
              <a:chExt cx="212310" cy="212310"/>
            </a:xfrm>
          </p:grpSpPr>
          <p:sp>
            <p:nvSpPr>
              <p:cNvPr id="200" name="Oval 199">
                <a:extLst>
                  <a:ext uri="{FF2B5EF4-FFF2-40B4-BE49-F238E27FC236}">
                    <a16:creationId xmlns:a16="http://schemas.microsoft.com/office/drawing/2014/main" id="{A5273F45-08B8-C9E5-00D1-2CA221250FC4}"/>
                  </a:ext>
                </a:extLst>
              </p:cNvPr>
              <p:cNvSpPr/>
              <p:nvPr/>
            </p:nvSpPr>
            <p:spPr>
              <a:xfrm>
                <a:off x="1329404" y="-1909714"/>
                <a:ext cx="212310" cy="212310"/>
              </a:xfrm>
              <a:prstGeom prst="ellipse">
                <a:avLst/>
              </a:prstGeom>
              <a:solidFill>
                <a:srgbClr val="FFFFFF"/>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01" name="Oval 200">
                <a:extLst>
                  <a:ext uri="{FF2B5EF4-FFF2-40B4-BE49-F238E27FC236}">
                    <a16:creationId xmlns:a16="http://schemas.microsoft.com/office/drawing/2014/main" id="{DA9B7A41-363F-7D01-3933-B3150155D08D}"/>
                  </a:ext>
                </a:extLst>
              </p:cNvPr>
              <p:cNvSpPr/>
              <p:nvPr/>
            </p:nvSpPr>
            <p:spPr>
              <a:xfrm>
                <a:off x="1429552" y="-1814658"/>
                <a:ext cx="18288" cy="18288"/>
              </a:xfrm>
              <a:prstGeom prst="ellipse">
                <a:avLst/>
              </a:prstGeom>
              <a:solidFill>
                <a:srgbClr val="332F2E"/>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161" name="Group 160">
              <a:extLst>
                <a:ext uri="{FF2B5EF4-FFF2-40B4-BE49-F238E27FC236}">
                  <a16:creationId xmlns:a16="http://schemas.microsoft.com/office/drawing/2014/main" id="{AC319FA4-C8DE-62B9-FDCE-07B30C853E98}"/>
                </a:ext>
              </a:extLst>
            </p:cNvPr>
            <p:cNvGrpSpPr/>
            <p:nvPr/>
          </p:nvGrpSpPr>
          <p:grpSpPr>
            <a:xfrm>
              <a:off x="11457191" y="2800071"/>
              <a:ext cx="212255" cy="212255"/>
              <a:chOff x="1329404" y="-1909714"/>
              <a:chExt cx="212310" cy="212310"/>
            </a:xfrm>
          </p:grpSpPr>
          <p:sp>
            <p:nvSpPr>
              <p:cNvPr id="198" name="Oval 197">
                <a:extLst>
                  <a:ext uri="{FF2B5EF4-FFF2-40B4-BE49-F238E27FC236}">
                    <a16:creationId xmlns:a16="http://schemas.microsoft.com/office/drawing/2014/main" id="{06D0D1F8-C878-5730-041B-CF9174C1BD64}"/>
                  </a:ext>
                </a:extLst>
              </p:cNvPr>
              <p:cNvSpPr/>
              <p:nvPr/>
            </p:nvSpPr>
            <p:spPr>
              <a:xfrm>
                <a:off x="1329404" y="-1909714"/>
                <a:ext cx="212310" cy="212310"/>
              </a:xfrm>
              <a:prstGeom prst="ellipse">
                <a:avLst/>
              </a:prstGeom>
              <a:solidFill>
                <a:srgbClr val="FFFFFF"/>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99" name="Oval 198">
                <a:extLst>
                  <a:ext uri="{FF2B5EF4-FFF2-40B4-BE49-F238E27FC236}">
                    <a16:creationId xmlns:a16="http://schemas.microsoft.com/office/drawing/2014/main" id="{BE4EDE60-BAAC-A967-0851-B08B4A0248E8}"/>
                  </a:ext>
                </a:extLst>
              </p:cNvPr>
              <p:cNvSpPr/>
              <p:nvPr/>
            </p:nvSpPr>
            <p:spPr>
              <a:xfrm>
                <a:off x="1429552" y="-1814658"/>
                <a:ext cx="18288" cy="18288"/>
              </a:xfrm>
              <a:prstGeom prst="ellipse">
                <a:avLst/>
              </a:prstGeom>
              <a:solidFill>
                <a:srgbClr val="332F2E"/>
              </a:solidFill>
              <a:ln w="28575" cap="flat" cmpd="sng" algn="ctr">
                <a:solidFill>
                  <a:srgbClr val="5B3C8A">
                    <a:shade val="15000"/>
                  </a:srgbClr>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pic>
          <p:nvPicPr>
            <p:cNvPr id="162" name="Picture 161">
              <a:extLst>
                <a:ext uri="{FF2B5EF4-FFF2-40B4-BE49-F238E27FC236}">
                  <a16:creationId xmlns:a16="http://schemas.microsoft.com/office/drawing/2014/main" id="{32F483D9-8F9F-F34C-EA20-7F5345E0AA87}"/>
                </a:ext>
              </a:extLst>
            </p:cNvPr>
            <p:cNvPicPr>
              <a:picLocks noChangeAspect="1"/>
            </p:cNvPicPr>
            <p:nvPr/>
          </p:nvPicPr>
          <p:blipFill rotWithShape="1">
            <a:blip r:embed="rId17"/>
            <a:srcRect l="22156" t="22713" r="50832" b="66302"/>
            <a:stretch>
              <a:fillRect/>
            </a:stretch>
          </p:blipFill>
          <p:spPr>
            <a:xfrm>
              <a:off x="8866316" y="2021615"/>
              <a:ext cx="2790063" cy="718714"/>
            </a:xfrm>
            <a:prstGeom prst="rect">
              <a:avLst/>
            </a:prstGeom>
          </p:spPr>
        </p:pic>
        <p:sp>
          <p:nvSpPr>
            <p:cNvPr id="163" name="Oval 162">
              <a:extLst>
                <a:ext uri="{FF2B5EF4-FFF2-40B4-BE49-F238E27FC236}">
                  <a16:creationId xmlns:a16="http://schemas.microsoft.com/office/drawing/2014/main" id="{E4C63CDA-D45C-E719-3078-7BAEE6DBE9A7}"/>
                </a:ext>
              </a:extLst>
            </p:cNvPr>
            <p:cNvSpPr/>
            <p:nvPr/>
          </p:nvSpPr>
          <p:spPr>
            <a:xfrm>
              <a:off x="8894277" y="3172767"/>
              <a:ext cx="371802" cy="355198"/>
            </a:xfrm>
            <a:prstGeom prst="ellipse">
              <a:avLst/>
            </a:prstGeom>
            <a:solidFill>
              <a:srgbClr val="F7931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64" name="TextBox 163">
              <a:extLst>
                <a:ext uri="{FF2B5EF4-FFF2-40B4-BE49-F238E27FC236}">
                  <a16:creationId xmlns:a16="http://schemas.microsoft.com/office/drawing/2014/main" id="{E9143CEA-E079-2AAB-F1AC-1219C36E4A0A}"/>
                </a:ext>
              </a:extLst>
            </p:cNvPr>
            <p:cNvSpPr txBox="1"/>
            <p:nvPr/>
          </p:nvSpPr>
          <p:spPr>
            <a:xfrm>
              <a:off x="8813962" y="3211867"/>
              <a:ext cx="53243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sp>
          <p:nvSpPr>
            <p:cNvPr id="165" name="Oval 164">
              <a:extLst>
                <a:ext uri="{FF2B5EF4-FFF2-40B4-BE49-F238E27FC236}">
                  <a16:creationId xmlns:a16="http://schemas.microsoft.com/office/drawing/2014/main" id="{DEE02985-BC08-BFDC-3414-1F0837C1C46B}"/>
                </a:ext>
              </a:extLst>
            </p:cNvPr>
            <p:cNvSpPr/>
            <p:nvPr/>
          </p:nvSpPr>
          <p:spPr>
            <a:xfrm>
              <a:off x="9289266" y="3162733"/>
              <a:ext cx="371802" cy="355198"/>
            </a:xfrm>
            <a:prstGeom prst="ellipse">
              <a:avLst/>
            </a:prstGeom>
            <a:solidFill>
              <a:srgbClr val="F7931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66" name="TextBox 165">
              <a:extLst>
                <a:ext uri="{FF2B5EF4-FFF2-40B4-BE49-F238E27FC236}">
                  <a16:creationId xmlns:a16="http://schemas.microsoft.com/office/drawing/2014/main" id="{7562159D-AA6F-82E5-E121-A7471949E169}"/>
                </a:ext>
              </a:extLst>
            </p:cNvPr>
            <p:cNvSpPr txBox="1"/>
            <p:nvPr/>
          </p:nvSpPr>
          <p:spPr>
            <a:xfrm>
              <a:off x="9208951" y="3201833"/>
              <a:ext cx="53243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167" name="Oval 166">
              <a:extLst>
                <a:ext uri="{FF2B5EF4-FFF2-40B4-BE49-F238E27FC236}">
                  <a16:creationId xmlns:a16="http://schemas.microsoft.com/office/drawing/2014/main" id="{679F10DC-29B6-84E2-EBC1-319DE4F63179}"/>
                </a:ext>
              </a:extLst>
            </p:cNvPr>
            <p:cNvSpPr/>
            <p:nvPr/>
          </p:nvSpPr>
          <p:spPr>
            <a:xfrm>
              <a:off x="9671000" y="3177747"/>
              <a:ext cx="371802" cy="355198"/>
            </a:xfrm>
            <a:prstGeom prst="ellipse">
              <a:avLst/>
            </a:prstGeom>
            <a:solidFill>
              <a:srgbClr val="F7931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659912D4-F6C3-5C51-6EDD-DADA26CE6767}"/>
                </a:ext>
              </a:extLst>
            </p:cNvPr>
            <p:cNvSpPr txBox="1"/>
            <p:nvPr/>
          </p:nvSpPr>
          <p:spPr>
            <a:xfrm>
              <a:off x="9521292" y="3216847"/>
              <a:ext cx="67121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169" name="Oval 168">
              <a:extLst>
                <a:ext uri="{FF2B5EF4-FFF2-40B4-BE49-F238E27FC236}">
                  <a16:creationId xmlns:a16="http://schemas.microsoft.com/office/drawing/2014/main" id="{1C4D849F-1402-5831-10F7-B09AB8E17CCB}"/>
                </a:ext>
              </a:extLst>
            </p:cNvPr>
            <p:cNvSpPr/>
            <p:nvPr/>
          </p:nvSpPr>
          <p:spPr>
            <a:xfrm>
              <a:off x="10055210" y="3173409"/>
              <a:ext cx="374660" cy="357927"/>
            </a:xfrm>
            <a:prstGeom prst="ellipse">
              <a:avLst/>
            </a:prstGeom>
            <a:solidFill>
              <a:srgbClr val="F7E4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70" name="TextBox 169">
              <a:extLst>
                <a:ext uri="{FF2B5EF4-FFF2-40B4-BE49-F238E27FC236}">
                  <a16:creationId xmlns:a16="http://schemas.microsoft.com/office/drawing/2014/main" id="{4EDE3D9D-BD0F-ABC3-7517-C0D9AC343041}"/>
                </a:ext>
              </a:extLst>
            </p:cNvPr>
            <p:cNvSpPr txBox="1"/>
            <p:nvPr/>
          </p:nvSpPr>
          <p:spPr>
            <a:xfrm>
              <a:off x="8837026" y="3507876"/>
              <a:ext cx="6880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7931D"/>
                  </a:solidFill>
                  <a:effectLst/>
                  <a:uLnTx/>
                  <a:uFillTx/>
                  <a:latin typeface="Calibri" panose="020F0502020204030204" pitchFamily="34" charset="0"/>
                  <a:cs typeface="Calibri" panose="020F0502020204030204" pitchFamily="34" charset="0"/>
                </a:rPr>
                <a:t>Loading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7931D"/>
                  </a:solidFill>
                  <a:effectLst/>
                  <a:uLnTx/>
                  <a:uFillTx/>
                  <a:latin typeface="Calibri" panose="020F0502020204030204" pitchFamily="34" charset="0"/>
                  <a:cs typeface="Calibri" panose="020F0502020204030204" pitchFamily="34" charset="0"/>
                </a:rPr>
                <a:t>Module</a:t>
              </a:r>
            </a:p>
          </p:txBody>
        </p:sp>
        <p:sp>
          <p:nvSpPr>
            <p:cNvPr id="171" name="Oval 170">
              <a:extLst>
                <a:ext uri="{FF2B5EF4-FFF2-40B4-BE49-F238E27FC236}">
                  <a16:creationId xmlns:a16="http://schemas.microsoft.com/office/drawing/2014/main" id="{B385540A-5FF1-CBBC-CA2E-B15ACF066BEC}"/>
                </a:ext>
              </a:extLst>
            </p:cNvPr>
            <p:cNvSpPr/>
            <p:nvPr/>
          </p:nvSpPr>
          <p:spPr>
            <a:xfrm>
              <a:off x="10450199" y="3169689"/>
              <a:ext cx="374660" cy="357927"/>
            </a:xfrm>
            <a:prstGeom prst="ellipse">
              <a:avLst/>
            </a:prstGeom>
            <a:solidFill>
              <a:srgbClr val="F7E4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72" name="Oval 171">
              <a:extLst>
                <a:ext uri="{FF2B5EF4-FFF2-40B4-BE49-F238E27FC236}">
                  <a16:creationId xmlns:a16="http://schemas.microsoft.com/office/drawing/2014/main" id="{9ADD3BEC-FB08-68D7-62E2-0C2371DD23FF}"/>
                </a:ext>
              </a:extLst>
            </p:cNvPr>
            <p:cNvSpPr/>
            <p:nvPr/>
          </p:nvSpPr>
          <p:spPr>
            <a:xfrm>
              <a:off x="10839108" y="3165408"/>
              <a:ext cx="374660" cy="357927"/>
            </a:xfrm>
            <a:prstGeom prst="ellipse">
              <a:avLst/>
            </a:prstGeom>
            <a:solidFill>
              <a:srgbClr val="F7E4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73" name="Oval 172">
              <a:extLst>
                <a:ext uri="{FF2B5EF4-FFF2-40B4-BE49-F238E27FC236}">
                  <a16:creationId xmlns:a16="http://schemas.microsoft.com/office/drawing/2014/main" id="{C72A1293-DA50-46A6-7DDF-0FE8A80D2FF4}"/>
                </a:ext>
              </a:extLst>
            </p:cNvPr>
            <p:cNvSpPr/>
            <p:nvPr/>
          </p:nvSpPr>
          <p:spPr>
            <a:xfrm>
              <a:off x="11232458" y="3168300"/>
              <a:ext cx="374660" cy="357927"/>
            </a:xfrm>
            <a:prstGeom prst="ellipse">
              <a:avLst/>
            </a:prstGeom>
            <a:solidFill>
              <a:srgbClr val="F7E4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57E99026-64CE-526A-8A59-741F99D6D3C1}"/>
                </a:ext>
              </a:extLst>
            </p:cNvPr>
            <p:cNvSpPr txBox="1"/>
            <p:nvPr/>
          </p:nvSpPr>
          <p:spPr>
            <a:xfrm>
              <a:off x="9976324" y="3213873"/>
              <a:ext cx="53243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sp>
          <p:nvSpPr>
            <p:cNvPr id="175" name="TextBox 174">
              <a:extLst>
                <a:ext uri="{FF2B5EF4-FFF2-40B4-BE49-F238E27FC236}">
                  <a16:creationId xmlns:a16="http://schemas.microsoft.com/office/drawing/2014/main" id="{083A7667-69E4-A75F-1F0D-5B8A247D671F}"/>
                </a:ext>
              </a:extLst>
            </p:cNvPr>
            <p:cNvSpPr txBox="1"/>
            <p:nvPr/>
          </p:nvSpPr>
          <p:spPr>
            <a:xfrm>
              <a:off x="10371313" y="3210153"/>
              <a:ext cx="53243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176" name="TextBox 175">
              <a:extLst>
                <a:ext uri="{FF2B5EF4-FFF2-40B4-BE49-F238E27FC236}">
                  <a16:creationId xmlns:a16="http://schemas.microsoft.com/office/drawing/2014/main" id="{48C74E24-7432-CF4A-74FE-20BD87B2F2D0}"/>
                </a:ext>
              </a:extLst>
            </p:cNvPr>
            <p:cNvSpPr txBox="1"/>
            <p:nvPr/>
          </p:nvSpPr>
          <p:spPr>
            <a:xfrm>
              <a:off x="11084179" y="3208764"/>
              <a:ext cx="67121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177" name="TextBox 176">
              <a:extLst>
                <a:ext uri="{FF2B5EF4-FFF2-40B4-BE49-F238E27FC236}">
                  <a16:creationId xmlns:a16="http://schemas.microsoft.com/office/drawing/2014/main" id="{E49D1A59-03B4-B614-B1F7-CA3C3FAB9281}"/>
                </a:ext>
              </a:extLst>
            </p:cNvPr>
            <p:cNvSpPr txBox="1"/>
            <p:nvPr/>
          </p:nvSpPr>
          <p:spPr>
            <a:xfrm>
              <a:off x="10391853" y="3507876"/>
              <a:ext cx="68480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EFDF5">
                      <a:lumMod val="50000"/>
                    </a:srgbClr>
                  </a:solidFill>
                  <a:effectLst/>
                  <a:uLnTx/>
                  <a:uFillTx/>
                  <a:latin typeface="Calibri" panose="020F0502020204030204" pitchFamily="34" charset="0"/>
                  <a:cs typeface="Calibri" panose="020F0502020204030204" pitchFamily="34" charset="0"/>
                </a:rPr>
                <a:t>Ext.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EFDF5">
                      <a:lumMod val="50000"/>
                    </a:srgbClr>
                  </a:solidFill>
                  <a:effectLst/>
                  <a:uLnTx/>
                  <a:uFillTx/>
                  <a:latin typeface="Calibri" panose="020F0502020204030204" pitchFamily="34" charset="0"/>
                  <a:cs typeface="Calibri" panose="020F0502020204030204" pitchFamily="34" charset="0"/>
                </a:rPr>
                <a:t>Module</a:t>
              </a:r>
            </a:p>
          </p:txBody>
        </p:sp>
        <p:sp>
          <p:nvSpPr>
            <p:cNvPr id="178" name="TextBox 177">
              <a:extLst>
                <a:ext uri="{FF2B5EF4-FFF2-40B4-BE49-F238E27FC236}">
                  <a16:creationId xmlns:a16="http://schemas.microsoft.com/office/drawing/2014/main" id="{BAF7929B-9A55-525D-3B97-82852416F438}"/>
                </a:ext>
              </a:extLst>
            </p:cNvPr>
            <p:cNvSpPr txBox="1"/>
            <p:nvPr/>
          </p:nvSpPr>
          <p:spPr>
            <a:xfrm>
              <a:off x="10760222" y="3205872"/>
              <a:ext cx="53243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179" name="TextBox 178">
              <a:extLst>
                <a:ext uri="{FF2B5EF4-FFF2-40B4-BE49-F238E27FC236}">
                  <a16:creationId xmlns:a16="http://schemas.microsoft.com/office/drawing/2014/main" id="{3F2C0678-3825-EFDF-821F-6FEDB1D0270E}"/>
                </a:ext>
              </a:extLst>
            </p:cNvPr>
            <p:cNvSpPr txBox="1"/>
            <p:nvPr/>
          </p:nvSpPr>
          <p:spPr>
            <a:xfrm>
              <a:off x="8701805" y="4270663"/>
              <a:ext cx="1309974" cy="400110"/>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7931D"/>
                  </a:solidFill>
                  <a:effectLst/>
                  <a:uLnTx/>
                  <a:uFillTx/>
                  <a:latin typeface="Calibri" panose="020F0502020204030204" pitchFamily="34" charset="0"/>
                  <a:cs typeface="Calibri" panose="020F0502020204030204" pitchFamily="34" charset="0"/>
                </a:rPr>
                <a:t>Hydroxymalonyl-CoA</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7931D"/>
                  </a:solidFill>
                  <a:effectLst/>
                  <a:uLnTx/>
                  <a:uFillTx/>
                  <a:latin typeface="Calibri" panose="020F0502020204030204" pitchFamily="34" charset="0"/>
                  <a:cs typeface="Calibri" panose="020F0502020204030204" pitchFamily="34" charset="0"/>
                </a:rPr>
                <a:t>( loading ) </a:t>
              </a:r>
            </a:p>
          </p:txBody>
        </p:sp>
        <p:pic>
          <p:nvPicPr>
            <p:cNvPr id="180" name="Picture 179">
              <a:extLst>
                <a:ext uri="{FF2B5EF4-FFF2-40B4-BE49-F238E27FC236}">
                  <a16:creationId xmlns:a16="http://schemas.microsoft.com/office/drawing/2014/main" id="{E23AB2C4-6C4B-1488-4824-CD60DD9A7B65}"/>
                </a:ext>
              </a:extLst>
            </p:cNvPr>
            <p:cNvPicPr>
              <a:picLocks noChangeAspect="1"/>
            </p:cNvPicPr>
            <p:nvPr/>
          </p:nvPicPr>
          <p:blipFill>
            <a:blip r:embed="rId18"/>
            <a:stretch>
              <a:fillRect/>
            </a:stretch>
          </p:blipFill>
          <p:spPr>
            <a:xfrm>
              <a:off x="10957230" y="3478673"/>
              <a:ext cx="925116" cy="1295162"/>
            </a:xfrm>
            <a:prstGeom prst="rect">
              <a:avLst/>
            </a:prstGeom>
          </p:spPr>
        </p:pic>
        <p:sp>
          <p:nvSpPr>
            <p:cNvPr id="181" name="TextBox 180">
              <a:extLst>
                <a:ext uri="{FF2B5EF4-FFF2-40B4-BE49-F238E27FC236}">
                  <a16:creationId xmlns:a16="http://schemas.microsoft.com/office/drawing/2014/main" id="{BBF75E01-5B4C-0236-8C55-22117CC30979}"/>
                </a:ext>
              </a:extLst>
            </p:cNvPr>
            <p:cNvSpPr txBox="1"/>
            <p:nvPr/>
          </p:nvSpPr>
          <p:spPr>
            <a:xfrm>
              <a:off x="10525152" y="4079444"/>
              <a:ext cx="873957" cy="400110"/>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EFDF5">
                      <a:lumMod val="50000"/>
                    </a:srgbClr>
                  </a:solidFill>
                  <a:effectLst/>
                  <a:uLnTx/>
                  <a:uFillTx/>
                  <a:latin typeface="Calibri" panose="020F0502020204030204" pitchFamily="34" charset="0"/>
                  <a:cs typeface="Calibri" panose="020F0502020204030204" pitchFamily="34" charset="0"/>
                </a:rPr>
                <a:t>Malonyl-CoA</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EFDF5">
                      <a:lumMod val="50000"/>
                    </a:srgbClr>
                  </a:solidFill>
                  <a:effectLst/>
                  <a:uLnTx/>
                  <a:uFillTx/>
                  <a:latin typeface="Calibri" panose="020F0502020204030204" pitchFamily="34" charset="0"/>
                  <a:cs typeface="Calibri" panose="020F0502020204030204" pitchFamily="34" charset="0"/>
                </a:rPr>
                <a:t>( extension ) </a:t>
              </a:r>
            </a:p>
          </p:txBody>
        </p:sp>
        <p:pic>
          <p:nvPicPr>
            <p:cNvPr id="182" name="Picture 181">
              <a:extLst>
                <a:ext uri="{FF2B5EF4-FFF2-40B4-BE49-F238E27FC236}">
                  <a16:creationId xmlns:a16="http://schemas.microsoft.com/office/drawing/2014/main" id="{A038631C-B634-9C2D-B4F5-61893A748CFD}"/>
                </a:ext>
              </a:extLst>
            </p:cNvPr>
            <p:cNvPicPr>
              <a:picLocks noChangeAspect="1"/>
            </p:cNvPicPr>
            <p:nvPr/>
          </p:nvPicPr>
          <p:blipFill>
            <a:blip r:embed="rId19"/>
            <a:stretch>
              <a:fillRect/>
            </a:stretch>
          </p:blipFill>
          <p:spPr>
            <a:xfrm>
              <a:off x="9416625" y="3482894"/>
              <a:ext cx="905707" cy="837778"/>
            </a:xfrm>
            <a:prstGeom prst="rect">
              <a:avLst/>
            </a:prstGeom>
          </p:spPr>
        </p:pic>
        <p:pic>
          <p:nvPicPr>
            <p:cNvPr id="183" name="Picture 182" descr="A structure of a protein&#10;&#10;AI-generated content may be incorrect.">
              <a:extLst>
                <a:ext uri="{FF2B5EF4-FFF2-40B4-BE49-F238E27FC236}">
                  <a16:creationId xmlns:a16="http://schemas.microsoft.com/office/drawing/2014/main" id="{DFA89728-78C1-5EC8-1992-B626D253BA3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61091" y="46929"/>
              <a:ext cx="1731571" cy="1697214"/>
            </a:xfrm>
            <a:prstGeom prst="rect">
              <a:avLst/>
            </a:prstGeom>
          </p:spPr>
        </p:pic>
        <p:pic>
          <p:nvPicPr>
            <p:cNvPr id="184" name="Picture 183">
              <a:extLst>
                <a:ext uri="{FF2B5EF4-FFF2-40B4-BE49-F238E27FC236}">
                  <a16:creationId xmlns:a16="http://schemas.microsoft.com/office/drawing/2014/main" id="{0359674B-37AF-0D69-4CD6-B56F1DBF85FE}"/>
                </a:ext>
              </a:extLst>
            </p:cNvPr>
            <p:cNvPicPr>
              <a:picLocks noChangeAspect="1"/>
            </p:cNvPicPr>
            <p:nvPr/>
          </p:nvPicPr>
          <p:blipFill>
            <a:blip r:embed="rId21"/>
            <a:stretch>
              <a:fillRect/>
            </a:stretch>
          </p:blipFill>
          <p:spPr>
            <a:xfrm>
              <a:off x="452519" y="1364284"/>
              <a:ext cx="1360863" cy="264048"/>
            </a:xfrm>
            <a:prstGeom prst="rect">
              <a:avLst/>
            </a:prstGeom>
          </p:spPr>
        </p:pic>
        <p:pic>
          <p:nvPicPr>
            <p:cNvPr id="185" name="Picture 184">
              <a:extLst>
                <a:ext uri="{FF2B5EF4-FFF2-40B4-BE49-F238E27FC236}">
                  <a16:creationId xmlns:a16="http://schemas.microsoft.com/office/drawing/2014/main" id="{74B35875-CF2B-F326-C664-387DEC2E7E67}"/>
                </a:ext>
              </a:extLst>
            </p:cNvPr>
            <p:cNvPicPr>
              <a:picLocks noChangeAspect="1"/>
            </p:cNvPicPr>
            <p:nvPr/>
          </p:nvPicPr>
          <p:blipFill>
            <a:blip r:embed="rId22"/>
            <a:stretch>
              <a:fillRect/>
            </a:stretch>
          </p:blipFill>
          <p:spPr>
            <a:xfrm>
              <a:off x="660576" y="1130131"/>
              <a:ext cx="973033" cy="258152"/>
            </a:xfrm>
            <a:prstGeom prst="rect">
              <a:avLst/>
            </a:prstGeom>
          </p:spPr>
        </p:pic>
        <p:pic>
          <p:nvPicPr>
            <p:cNvPr id="186" name="Picture 185">
              <a:extLst>
                <a:ext uri="{FF2B5EF4-FFF2-40B4-BE49-F238E27FC236}">
                  <a16:creationId xmlns:a16="http://schemas.microsoft.com/office/drawing/2014/main" id="{D47140B6-9353-FAB0-EEBF-BB2ED1BBFB0A}"/>
                </a:ext>
              </a:extLst>
            </p:cNvPr>
            <p:cNvPicPr>
              <a:picLocks noChangeAspect="1"/>
            </p:cNvPicPr>
            <p:nvPr/>
          </p:nvPicPr>
          <p:blipFill>
            <a:blip r:embed="rId23"/>
            <a:stretch>
              <a:fillRect/>
            </a:stretch>
          </p:blipFill>
          <p:spPr>
            <a:xfrm>
              <a:off x="296692" y="1608477"/>
              <a:ext cx="1672514" cy="252822"/>
            </a:xfrm>
            <a:prstGeom prst="rect">
              <a:avLst/>
            </a:prstGeom>
          </p:spPr>
        </p:pic>
        <p:pic>
          <p:nvPicPr>
            <p:cNvPr id="187" name="Picture 186">
              <a:extLst>
                <a:ext uri="{FF2B5EF4-FFF2-40B4-BE49-F238E27FC236}">
                  <a16:creationId xmlns:a16="http://schemas.microsoft.com/office/drawing/2014/main" id="{2BA98FAF-BB07-3FDB-B8A9-BD82E51BD113}"/>
                </a:ext>
              </a:extLst>
            </p:cNvPr>
            <p:cNvPicPr>
              <a:picLocks noChangeAspect="1"/>
            </p:cNvPicPr>
            <p:nvPr/>
          </p:nvPicPr>
          <p:blipFill>
            <a:blip r:embed="rId24"/>
            <a:stretch>
              <a:fillRect/>
            </a:stretch>
          </p:blipFill>
          <p:spPr>
            <a:xfrm>
              <a:off x="814049" y="603650"/>
              <a:ext cx="576408" cy="533711"/>
            </a:xfrm>
            <a:prstGeom prst="rect">
              <a:avLst/>
            </a:prstGeom>
          </p:spPr>
        </p:pic>
        <p:pic>
          <p:nvPicPr>
            <p:cNvPr id="188" name="Picture 187" descr="A green object with black background&#10;&#10;AI-generated content may be incorrect.">
              <a:extLst>
                <a:ext uri="{FF2B5EF4-FFF2-40B4-BE49-F238E27FC236}">
                  <a16:creationId xmlns:a16="http://schemas.microsoft.com/office/drawing/2014/main" id="{203C852E-4CCA-5E0A-7DB0-8E3CAB203FC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328790" y="4519180"/>
              <a:ext cx="860070" cy="1001553"/>
            </a:xfrm>
            <a:prstGeom prst="rect">
              <a:avLst/>
            </a:prstGeom>
          </p:spPr>
        </p:pic>
        <p:pic>
          <p:nvPicPr>
            <p:cNvPr id="189" name="Picture 188" descr="A group of yellow circles&#10;&#10;AI-generated content may be incorrect.">
              <a:extLst>
                <a:ext uri="{FF2B5EF4-FFF2-40B4-BE49-F238E27FC236}">
                  <a16:creationId xmlns:a16="http://schemas.microsoft.com/office/drawing/2014/main" id="{DB475C83-BEC0-0D7A-CFF8-F9A439D0B8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78827" y="1253550"/>
              <a:ext cx="566573" cy="345472"/>
            </a:xfrm>
            <a:prstGeom prst="rect">
              <a:avLst/>
            </a:prstGeom>
          </p:spPr>
        </p:pic>
        <p:sp>
          <p:nvSpPr>
            <p:cNvPr id="190" name="TextBox 189">
              <a:extLst>
                <a:ext uri="{FF2B5EF4-FFF2-40B4-BE49-F238E27FC236}">
                  <a16:creationId xmlns:a16="http://schemas.microsoft.com/office/drawing/2014/main" id="{EA03DCDB-6E66-B392-155C-526EAF0B22E1}"/>
                </a:ext>
              </a:extLst>
            </p:cNvPr>
            <p:cNvSpPr txBox="1"/>
            <p:nvPr/>
          </p:nvSpPr>
          <p:spPr>
            <a:xfrm>
              <a:off x="3006407" y="1194501"/>
              <a:ext cx="1019831" cy="415498"/>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Saccharomyces</a:t>
              </a:r>
              <a:br>
                <a:rPr kumimoji="0" lang="en-US" sz="1050" b="0"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br>
              <a:r>
                <a:rPr kumimoji="0" lang="en-US" sz="1050" b="0"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cerevisiae</a:t>
              </a:r>
            </a:p>
          </p:txBody>
        </p:sp>
        <p:pic>
          <p:nvPicPr>
            <p:cNvPr id="191" name="Picture 190">
              <a:extLst>
                <a:ext uri="{FF2B5EF4-FFF2-40B4-BE49-F238E27FC236}">
                  <a16:creationId xmlns:a16="http://schemas.microsoft.com/office/drawing/2014/main" id="{737C785E-0B09-4321-CA1F-2542980E708C}"/>
                </a:ext>
              </a:extLst>
            </p:cNvPr>
            <p:cNvPicPr>
              <a:picLocks noChangeAspect="1"/>
            </p:cNvPicPr>
            <p:nvPr/>
          </p:nvPicPr>
          <p:blipFill rotWithShape="1">
            <a:blip r:embed="rId27"/>
            <a:srcRect l="41882" t="27969" r="44106" b="63398"/>
            <a:stretch>
              <a:fillRect/>
            </a:stretch>
          </p:blipFill>
          <p:spPr>
            <a:xfrm>
              <a:off x="2422299" y="1803807"/>
              <a:ext cx="784564" cy="338350"/>
            </a:xfrm>
            <a:prstGeom prst="rect">
              <a:avLst/>
            </a:prstGeom>
            <a:ln>
              <a:noFill/>
            </a:ln>
          </p:spPr>
        </p:pic>
        <p:sp>
          <p:nvSpPr>
            <p:cNvPr id="192" name="TextBox 191">
              <a:extLst>
                <a:ext uri="{FF2B5EF4-FFF2-40B4-BE49-F238E27FC236}">
                  <a16:creationId xmlns:a16="http://schemas.microsoft.com/office/drawing/2014/main" id="{EF74BE45-7D35-0A0B-2B8B-AB1B04FC0838}"/>
                </a:ext>
              </a:extLst>
            </p:cNvPr>
            <p:cNvSpPr txBox="1"/>
            <p:nvPr/>
          </p:nvSpPr>
          <p:spPr>
            <a:xfrm>
              <a:off x="3126733" y="1719567"/>
              <a:ext cx="793807" cy="415498"/>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Escherichia</a:t>
              </a:r>
              <a:br>
                <a:rPr kumimoji="0" lang="en-US" sz="1050" b="0"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br>
              <a:r>
                <a:rPr kumimoji="0" lang="en-US" sz="1050" b="0"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coli</a:t>
              </a:r>
            </a:p>
          </p:txBody>
        </p:sp>
        <p:sp>
          <p:nvSpPr>
            <p:cNvPr id="193" name="TextBox 192">
              <a:extLst>
                <a:ext uri="{FF2B5EF4-FFF2-40B4-BE49-F238E27FC236}">
                  <a16:creationId xmlns:a16="http://schemas.microsoft.com/office/drawing/2014/main" id="{16CC2E05-4285-A893-C4D6-0D00201880EA}"/>
                </a:ext>
              </a:extLst>
            </p:cNvPr>
            <p:cNvSpPr txBox="1"/>
            <p:nvPr/>
          </p:nvSpPr>
          <p:spPr>
            <a:xfrm>
              <a:off x="224233" y="5067571"/>
              <a:ext cx="1019831" cy="30777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30 - 40 kDa</a:t>
              </a:r>
            </a:p>
          </p:txBody>
        </p:sp>
        <p:sp>
          <p:nvSpPr>
            <p:cNvPr id="194" name="TextBox 193">
              <a:extLst>
                <a:ext uri="{FF2B5EF4-FFF2-40B4-BE49-F238E27FC236}">
                  <a16:creationId xmlns:a16="http://schemas.microsoft.com/office/drawing/2014/main" id="{E237D0EB-A6C5-F470-BEF2-013535D8C70B}"/>
                </a:ext>
              </a:extLst>
            </p:cNvPr>
            <p:cNvSpPr txBox="1"/>
            <p:nvPr/>
          </p:nvSpPr>
          <p:spPr>
            <a:xfrm>
              <a:off x="9714385" y="250260"/>
              <a:ext cx="974947" cy="30777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~2000 kDa</a:t>
              </a:r>
            </a:p>
          </p:txBody>
        </p:sp>
        <p:sp>
          <p:nvSpPr>
            <p:cNvPr id="195" name="TextBox 194">
              <a:extLst>
                <a:ext uri="{FF2B5EF4-FFF2-40B4-BE49-F238E27FC236}">
                  <a16:creationId xmlns:a16="http://schemas.microsoft.com/office/drawing/2014/main" id="{D3B9CED9-D3F9-3F00-411E-F9B90D30E39E}"/>
                </a:ext>
              </a:extLst>
            </p:cNvPr>
            <p:cNvSpPr txBox="1"/>
            <p:nvPr/>
          </p:nvSpPr>
          <p:spPr>
            <a:xfrm rot="2230565">
              <a:off x="2027378" y="1558559"/>
              <a:ext cx="1330914" cy="584775"/>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rPr>
                <a:t>x</a:t>
              </a:r>
            </a:p>
          </p:txBody>
        </p:sp>
        <p:pic>
          <p:nvPicPr>
            <p:cNvPr id="196" name="Picture 195">
              <a:extLst>
                <a:ext uri="{FF2B5EF4-FFF2-40B4-BE49-F238E27FC236}">
                  <a16:creationId xmlns:a16="http://schemas.microsoft.com/office/drawing/2014/main" id="{5A696531-B1D5-0BC8-6081-B68930C27A7B}"/>
                </a:ext>
              </a:extLst>
            </p:cNvPr>
            <p:cNvPicPr>
              <a:picLocks noChangeAspect="1"/>
            </p:cNvPicPr>
            <p:nvPr/>
          </p:nvPicPr>
          <p:blipFill>
            <a:blip r:embed="rId28"/>
            <a:stretch>
              <a:fillRect/>
            </a:stretch>
          </p:blipFill>
          <p:spPr>
            <a:xfrm>
              <a:off x="4964" y="3399467"/>
              <a:ext cx="1326247" cy="1189049"/>
            </a:xfrm>
            <a:prstGeom prst="rect">
              <a:avLst/>
            </a:prstGeom>
          </p:spPr>
        </p:pic>
        <p:pic>
          <p:nvPicPr>
            <p:cNvPr id="197" name="Picture 196">
              <a:extLst>
                <a:ext uri="{FF2B5EF4-FFF2-40B4-BE49-F238E27FC236}">
                  <a16:creationId xmlns:a16="http://schemas.microsoft.com/office/drawing/2014/main" id="{595FBC25-2C25-B2F2-B509-6B9651603C38}"/>
                </a:ext>
              </a:extLst>
            </p:cNvPr>
            <p:cNvPicPr>
              <a:picLocks noChangeAspect="1"/>
            </p:cNvPicPr>
            <p:nvPr/>
          </p:nvPicPr>
          <p:blipFill>
            <a:blip r:embed="rId29"/>
            <a:stretch>
              <a:fillRect/>
            </a:stretch>
          </p:blipFill>
          <p:spPr>
            <a:xfrm>
              <a:off x="2437391" y="3357865"/>
              <a:ext cx="1323315" cy="1209236"/>
            </a:xfrm>
            <a:prstGeom prst="rect">
              <a:avLst/>
            </a:prstGeom>
          </p:spPr>
        </p:pic>
      </p:grpSp>
      <p:sp>
        <p:nvSpPr>
          <p:cNvPr id="220" name="TextBox 219">
            <a:extLst>
              <a:ext uri="{FF2B5EF4-FFF2-40B4-BE49-F238E27FC236}">
                <a16:creationId xmlns:a16="http://schemas.microsoft.com/office/drawing/2014/main" id="{393FFAA6-9B8A-C5D5-7162-EF255AEFD2EA}"/>
              </a:ext>
            </a:extLst>
          </p:cNvPr>
          <p:cNvSpPr txBox="1"/>
          <p:nvPr/>
        </p:nvSpPr>
        <p:spPr>
          <a:xfrm>
            <a:off x="0" y="5660736"/>
            <a:ext cx="12192000" cy="1200329"/>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1.</a:t>
            </a:r>
            <a:r>
              <a:rPr lang="en-US" sz="1200" dirty="0">
                <a:latin typeface="Calibri" panose="020F0502020204030204" pitchFamily="34" charset="0"/>
                <a:cs typeface="Calibri" panose="020F0502020204030204" pitchFamily="34" charset="0"/>
              </a:rPr>
              <a:t> TridentSynthRL leverages the complementary strengths of synthetic chemistry as well as mono- and multi-functional enzymes to access a wide chemical space of molecular targets. Monofunctional enzymes, which catalyze a single reaction, excel at regioselectively and stereoselectively performing small modifications on a substrate’s carbon backbone. Meanwhile, multifunctional enzymes, which catalyze multiple reactions, can construct such carbon backbones through the iterative catalysis of acyl-CoA substrates, as in the case of polyketide synthases (PKSs). Despite their ability to catalyze reactions in a controlled and selective manner, enzymes cannot function under temperatures and pressures outside of typical physiological conditions, nor can their host cells survive cytotoxic intermediates, such as aldehydes or long-chain alcohols. Consequently, the suite of functional group transformations biology can catalyze is relatively narrow, thereby providing an opportunity to couple both forms of enzymatic chemistry with synthetic chemistry to ultimately synthesize more targets than would be possible with either route alone.</a:t>
            </a:r>
          </a:p>
        </p:txBody>
      </p:sp>
    </p:spTree>
    <p:extLst>
      <p:ext uri="{BB962C8B-B14F-4D97-AF65-F5344CB8AC3E}">
        <p14:creationId xmlns:p14="http://schemas.microsoft.com/office/powerpoint/2010/main" val="43808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Oval 177">
            <a:extLst>
              <a:ext uri="{FF2B5EF4-FFF2-40B4-BE49-F238E27FC236}">
                <a16:creationId xmlns:a16="http://schemas.microsoft.com/office/drawing/2014/main" id="{A8CF6665-B0C8-BBFC-8AEF-A328891979A7}"/>
              </a:ext>
            </a:extLst>
          </p:cNvPr>
          <p:cNvSpPr/>
          <p:nvPr/>
        </p:nvSpPr>
        <p:spPr>
          <a:xfrm>
            <a:off x="3566257" y="877015"/>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79" name="TextBox 178">
                <a:extLst>
                  <a:ext uri="{FF2B5EF4-FFF2-40B4-BE49-F238E27FC236}">
                    <a16:creationId xmlns:a16="http://schemas.microsoft.com/office/drawing/2014/main" id="{71BA1C9D-8DAA-E450-BA04-68E9FE191C82}"/>
                  </a:ext>
                </a:extLst>
              </p:cNvPr>
              <p:cNvSpPr txBox="1"/>
              <p:nvPr/>
            </p:nvSpPr>
            <p:spPr>
              <a:xfrm>
                <a:off x="3870888" y="946499"/>
                <a:ext cx="268407" cy="276999"/>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p:sp>
            <p:nvSpPr>
              <p:cNvPr id="179" name="TextBox 178">
                <a:extLst>
                  <a:ext uri="{FF2B5EF4-FFF2-40B4-BE49-F238E27FC236}">
                    <a16:creationId xmlns:a16="http://schemas.microsoft.com/office/drawing/2014/main" id="{71BA1C9D-8DAA-E450-BA04-68E9FE191C82}"/>
                  </a:ext>
                </a:extLst>
              </p:cNvPr>
              <p:cNvSpPr txBox="1">
                <a:spLocks noRot="1" noChangeAspect="1" noMove="1" noResize="1" noEditPoints="1" noAdjustHandles="1" noChangeArrowheads="1" noChangeShapeType="1" noTextEdit="1"/>
              </p:cNvSpPr>
              <p:nvPr/>
            </p:nvSpPr>
            <p:spPr>
              <a:xfrm>
                <a:off x="3870888" y="946499"/>
                <a:ext cx="268407" cy="276999"/>
              </a:xfrm>
              <a:prstGeom prst="rect">
                <a:avLst/>
              </a:prstGeom>
              <a:blipFill>
                <a:blip r:embed="rId3"/>
                <a:stretch>
                  <a:fillRect l="-9091" r="-4545" b="-13043"/>
                </a:stretch>
              </a:blipFill>
            </p:spPr>
            <p:txBody>
              <a:bodyPr/>
              <a:lstStyle/>
              <a:p>
                <a:r>
                  <a:rPr lang="en-US">
                    <a:noFill/>
                  </a:rPr>
                  <a:t> </a:t>
                </a:r>
              </a:p>
            </p:txBody>
          </p:sp>
        </mc:Fallback>
      </mc:AlternateContent>
      <p:sp>
        <p:nvSpPr>
          <p:cNvPr id="180" name="TextBox 179">
            <a:extLst>
              <a:ext uri="{FF2B5EF4-FFF2-40B4-BE49-F238E27FC236}">
                <a16:creationId xmlns:a16="http://schemas.microsoft.com/office/drawing/2014/main" id="{5A0671F6-84B8-0D22-367D-68D8ACB05487}"/>
              </a:ext>
            </a:extLst>
          </p:cNvPr>
          <p:cNvSpPr txBox="1"/>
          <p:nvPr/>
        </p:nvSpPr>
        <p:spPr>
          <a:xfrm>
            <a:off x="4206402" y="605371"/>
            <a:ext cx="1332609" cy="461665"/>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Target:</a:t>
            </a:r>
            <a:br>
              <a:rPr kumimoji="0" lang="en-US" sz="1200" b="1" i="0" u="none" strike="noStrike" kern="120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7,8-dihydrokavain</a:t>
            </a:r>
          </a:p>
        </p:txBody>
      </p:sp>
      <p:pic>
        <p:nvPicPr>
          <p:cNvPr id="181" name="Picture 180">
            <a:extLst>
              <a:ext uri="{FF2B5EF4-FFF2-40B4-BE49-F238E27FC236}">
                <a16:creationId xmlns:a16="http://schemas.microsoft.com/office/drawing/2014/main" id="{9EF78C55-5612-5960-5A32-37740F9F6BAB}"/>
              </a:ext>
            </a:extLst>
          </p:cNvPr>
          <p:cNvPicPr>
            <a:picLocks noChangeAspect="1"/>
          </p:cNvPicPr>
          <p:nvPr/>
        </p:nvPicPr>
        <p:blipFill>
          <a:blip r:embed="rId4"/>
          <a:stretch>
            <a:fillRect/>
          </a:stretch>
        </p:blipFill>
        <p:spPr>
          <a:xfrm>
            <a:off x="2985516" y="26568"/>
            <a:ext cx="1545288" cy="972316"/>
          </a:xfrm>
          <a:prstGeom prst="rect">
            <a:avLst/>
          </a:prstGeom>
        </p:spPr>
      </p:pic>
      <p:sp>
        <p:nvSpPr>
          <p:cNvPr id="182" name="TextBox 181">
            <a:extLst>
              <a:ext uri="{FF2B5EF4-FFF2-40B4-BE49-F238E27FC236}">
                <a16:creationId xmlns:a16="http://schemas.microsoft.com/office/drawing/2014/main" id="{E7AC5440-28D1-1411-2324-531DFC4B32FD}"/>
              </a:ext>
            </a:extLst>
          </p:cNvPr>
          <p:cNvSpPr txBox="1"/>
          <p:nvPr/>
        </p:nvSpPr>
        <p:spPr>
          <a:xfrm>
            <a:off x="944478" y="5205"/>
            <a:ext cx="19341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Chemoenzymatic </a:t>
            </a:r>
            <a:b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agent</a:t>
            </a:r>
          </a:p>
        </p:txBody>
      </p:sp>
      <p:grpSp>
        <p:nvGrpSpPr>
          <p:cNvPr id="183" name="Group 182">
            <a:extLst>
              <a:ext uri="{FF2B5EF4-FFF2-40B4-BE49-F238E27FC236}">
                <a16:creationId xmlns:a16="http://schemas.microsoft.com/office/drawing/2014/main" id="{7D6F4031-087B-12B1-4163-37A2C165DB0B}"/>
              </a:ext>
            </a:extLst>
          </p:cNvPr>
          <p:cNvGrpSpPr/>
          <p:nvPr/>
        </p:nvGrpSpPr>
        <p:grpSpPr>
          <a:xfrm>
            <a:off x="2223943" y="362350"/>
            <a:ext cx="605974" cy="643722"/>
            <a:chOff x="9003331" y="1081608"/>
            <a:chExt cx="605974" cy="643722"/>
          </a:xfrm>
        </p:grpSpPr>
        <p:sp>
          <p:nvSpPr>
            <p:cNvPr id="184" name="Round Same Side Corner Rectangle 183">
              <a:extLst>
                <a:ext uri="{FF2B5EF4-FFF2-40B4-BE49-F238E27FC236}">
                  <a16:creationId xmlns:a16="http://schemas.microsoft.com/office/drawing/2014/main" id="{122A6C11-0843-5168-B2F4-8A5277587737}"/>
                </a:ext>
              </a:extLst>
            </p:cNvPr>
            <p:cNvSpPr/>
            <p:nvPr/>
          </p:nvSpPr>
          <p:spPr>
            <a:xfrm>
              <a:off x="9050451" y="1488432"/>
              <a:ext cx="399546" cy="236898"/>
            </a:xfrm>
            <a:prstGeom prst="round2Same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Rounded Rectangle 184">
              <a:extLst>
                <a:ext uri="{FF2B5EF4-FFF2-40B4-BE49-F238E27FC236}">
                  <a16:creationId xmlns:a16="http://schemas.microsoft.com/office/drawing/2014/main" id="{6C07F449-C572-3D2A-187E-ABDCFF69C8D0}"/>
                </a:ext>
              </a:extLst>
            </p:cNvPr>
            <p:cNvSpPr/>
            <p:nvPr/>
          </p:nvSpPr>
          <p:spPr>
            <a:xfrm>
              <a:off x="9050451" y="1204143"/>
              <a:ext cx="399546" cy="238259"/>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6" name="Straight Connector 185">
              <a:extLst>
                <a:ext uri="{FF2B5EF4-FFF2-40B4-BE49-F238E27FC236}">
                  <a16:creationId xmlns:a16="http://schemas.microsoft.com/office/drawing/2014/main" id="{7EF61162-AF64-8C59-5E50-273B7D88F7FE}"/>
                </a:ext>
              </a:extLst>
            </p:cNvPr>
            <p:cNvCxnSpPr>
              <a:cxnSpLocks/>
            </p:cNvCxnSpPr>
            <p:nvPr/>
          </p:nvCxnSpPr>
          <p:spPr>
            <a:xfrm flipV="1">
              <a:off x="9450154" y="1501772"/>
              <a:ext cx="90993" cy="114086"/>
            </a:xfrm>
            <a:prstGeom prst="line">
              <a:avLst/>
            </a:prstGeom>
            <a:noFill/>
            <a:ln w="12700" cap="flat" cmpd="sng" algn="ctr">
              <a:solidFill>
                <a:sysClr val="windowText" lastClr="000000"/>
              </a:solidFill>
              <a:prstDash val="solid"/>
              <a:miter lim="800000"/>
            </a:ln>
            <a:effectLst/>
          </p:spPr>
        </p:cxnSp>
        <p:sp>
          <p:nvSpPr>
            <p:cNvPr id="187" name="Rounded Rectangle 186">
              <a:extLst>
                <a:ext uri="{FF2B5EF4-FFF2-40B4-BE49-F238E27FC236}">
                  <a16:creationId xmlns:a16="http://schemas.microsoft.com/office/drawing/2014/main" id="{BE029628-A98D-5014-82E1-5CF2BCCC3CA7}"/>
                </a:ext>
              </a:extLst>
            </p:cNvPr>
            <p:cNvSpPr/>
            <p:nvPr/>
          </p:nvSpPr>
          <p:spPr>
            <a:xfrm>
              <a:off x="9449997" y="1272574"/>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Rounded Rectangle 187">
              <a:extLst>
                <a:ext uri="{FF2B5EF4-FFF2-40B4-BE49-F238E27FC236}">
                  <a16:creationId xmlns:a16="http://schemas.microsoft.com/office/drawing/2014/main" id="{70CF25EC-32B5-D2DA-25BA-18FE71891B7C}"/>
                </a:ext>
              </a:extLst>
            </p:cNvPr>
            <p:cNvSpPr/>
            <p:nvPr/>
          </p:nvSpPr>
          <p:spPr>
            <a:xfrm rot="10800000">
              <a:off x="9003331" y="1273022"/>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03660943-ECA2-0226-96AB-50EEF67CEEB3}"/>
                </a:ext>
              </a:extLst>
            </p:cNvPr>
            <p:cNvSpPr/>
            <p:nvPr/>
          </p:nvSpPr>
          <p:spPr>
            <a:xfrm>
              <a:off x="9190352" y="1442402"/>
              <a:ext cx="126415" cy="45719"/>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189">
              <a:extLst>
                <a:ext uri="{FF2B5EF4-FFF2-40B4-BE49-F238E27FC236}">
                  <a16:creationId xmlns:a16="http://schemas.microsoft.com/office/drawing/2014/main" id="{3816D038-3A74-C24F-32F1-AED6B8742D90}"/>
                </a:ext>
              </a:extLst>
            </p:cNvPr>
            <p:cNvSpPr/>
            <p:nvPr/>
          </p:nvSpPr>
          <p:spPr>
            <a:xfrm>
              <a:off x="9168337" y="1240115"/>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Rounded Rectangle 190">
              <a:extLst>
                <a:ext uri="{FF2B5EF4-FFF2-40B4-BE49-F238E27FC236}">
                  <a16:creationId xmlns:a16="http://schemas.microsoft.com/office/drawing/2014/main" id="{F61C4EB8-5F79-35F4-6694-4307658FFAC8}"/>
                </a:ext>
              </a:extLst>
            </p:cNvPr>
            <p:cNvSpPr/>
            <p:nvPr/>
          </p:nvSpPr>
          <p:spPr>
            <a:xfrm>
              <a:off x="9294756" y="1240114"/>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ADC73417-B41F-BC28-AAB8-F8AA2F53759E}"/>
                </a:ext>
              </a:extLst>
            </p:cNvPr>
            <p:cNvSpPr/>
            <p:nvPr/>
          </p:nvSpPr>
          <p:spPr>
            <a:xfrm>
              <a:off x="9208101" y="1081608"/>
              <a:ext cx="82296" cy="82296"/>
            </a:xfrm>
            <a:prstGeom prst="ellips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3" name="Straight Connector 192">
              <a:extLst>
                <a:ext uri="{FF2B5EF4-FFF2-40B4-BE49-F238E27FC236}">
                  <a16:creationId xmlns:a16="http://schemas.microsoft.com/office/drawing/2014/main" id="{2876249C-2B84-3C6A-4F60-DAE3DA2F2785}"/>
                </a:ext>
              </a:extLst>
            </p:cNvPr>
            <p:cNvCxnSpPr>
              <a:cxnSpLocks/>
              <a:stCxn id="185" idx="0"/>
              <a:endCxn id="192" idx="4"/>
            </p:cNvCxnSpPr>
            <p:nvPr/>
          </p:nvCxnSpPr>
          <p:spPr>
            <a:xfrm flipH="1" flipV="1">
              <a:off x="9249249" y="1163904"/>
              <a:ext cx="975" cy="40239"/>
            </a:xfrm>
            <a:prstGeom prst="line">
              <a:avLst/>
            </a:prstGeom>
            <a:noFill/>
            <a:ln w="6350" cap="flat" cmpd="sng" algn="ctr">
              <a:solidFill>
                <a:srgbClr val="ED7D31">
                  <a:lumMod val="50000"/>
                </a:srgbClr>
              </a:solidFill>
              <a:prstDash val="solid"/>
              <a:miter lim="800000"/>
            </a:ln>
            <a:effectLst/>
          </p:spPr>
        </p:cxnSp>
        <p:sp>
          <p:nvSpPr>
            <p:cNvPr id="194" name="Block Arc 193">
              <a:extLst>
                <a:ext uri="{FF2B5EF4-FFF2-40B4-BE49-F238E27FC236}">
                  <a16:creationId xmlns:a16="http://schemas.microsoft.com/office/drawing/2014/main" id="{30DF251D-8153-2E20-492C-31EC13EB11E2}"/>
                </a:ext>
              </a:extLst>
            </p:cNvPr>
            <p:cNvSpPr/>
            <p:nvPr/>
          </p:nvSpPr>
          <p:spPr>
            <a:xfrm rot="13036940">
              <a:off x="9524502" y="1420443"/>
              <a:ext cx="84803" cy="95828"/>
            </a:xfrm>
            <a:prstGeom prst="blockArc">
              <a:avLst>
                <a:gd name="adj1" fmla="val 10644378"/>
                <a:gd name="adj2" fmla="val 0"/>
                <a:gd name="adj3" fmla="val 25000"/>
              </a:avLst>
            </a:prstGeom>
            <a:solidFill>
              <a:sysClr val="windowText" lastClr="000000"/>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E2A8441-1137-6992-BC17-53C0DF46DA34}"/>
              </a:ext>
            </a:extLst>
          </p:cNvPr>
          <p:cNvGrpSpPr/>
          <p:nvPr/>
        </p:nvGrpSpPr>
        <p:grpSpPr>
          <a:xfrm>
            <a:off x="7835910" y="4593854"/>
            <a:ext cx="4290646" cy="1919986"/>
            <a:chOff x="7835910" y="4593854"/>
            <a:chExt cx="4290646" cy="1919986"/>
          </a:xfrm>
        </p:grpSpPr>
        <p:grpSp>
          <p:nvGrpSpPr>
            <p:cNvPr id="196" name="Group 195">
              <a:extLst>
                <a:ext uri="{FF2B5EF4-FFF2-40B4-BE49-F238E27FC236}">
                  <a16:creationId xmlns:a16="http://schemas.microsoft.com/office/drawing/2014/main" id="{560FE075-8FF8-5D2F-6117-9DFD5A80B637}"/>
                </a:ext>
              </a:extLst>
            </p:cNvPr>
            <p:cNvGrpSpPr/>
            <p:nvPr/>
          </p:nvGrpSpPr>
          <p:grpSpPr>
            <a:xfrm>
              <a:off x="7835910" y="4593854"/>
              <a:ext cx="4290646" cy="1906539"/>
              <a:chOff x="4337649" y="2748788"/>
              <a:chExt cx="4290646" cy="1906539"/>
            </a:xfrm>
          </p:grpSpPr>
          <p:cxnSp>
            <p:nvCxnSpPr>
              <p:cNvPr id="209" name="Straight Arrow Connector 208">
                <a:extLst>
                  <a:ext uri="{FF2B5EF4-FFF2-40B4-BE49-F238E27FC236}">
                    <a16:creationId xmlns:a16="http://schemas.microsoft.com/office/drawing/2014/main" id="{15F88EEC-EA60-5F34-9542-6945D3A2A02E}"/>
                  </a:ext>
                </a:extLst>
              </p:cNvPr>
              <p:cNvCxnSpPr>
                <a:cxnSpLocks/>
              </p:cNvCxnSpPr>
              <p:nvPr/>
            </p:nvCxnSpPr>
            <p:spPr>
              <a:xfrm>
                <a:off x="4435339" y="3038536"/>
                <a:ext cx="632025" cy="0"/>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210" name="Straight Arrow Connector 209">
                <a:extLst>
                  <a:ext uri="{FF2B5EF4-FFF2-40B4-BE49-F238E27FC236}">
                    <a16:creationId xmlns:a16="http://schemas.microsoft.com/office/drawing/2014/main" id="{0D2DCD44-3DDC-808E-C7EC-570252337968}"/>
                  </a:ext>
                </a:extLst>
              </p:cNvPr>
              <p:cNvCxnSpPr>
                <a:cxnSpLocks/>
              </p:cNvCxnSpPr>
              <p:nvPr/>
            </p:nvCxnSpPr>
            <p:spPr>
              <a:xfrm>
                <a:off x="4435338" y="3320390"/>
                <a:ext cx="632025" cy="0"/>
              </a:xfrm>
              <a:prstGeom prst="straightConnector1">
                <a:avLst/>
              </a:prstGeom>
              <a:noFill/>
              <a:ln w="28575" cap="flat" cmpd="sng" algn="ctr">
                <a:solidFill>
                  <a:srgbClr val="548135"/>
                </a:solidFill>
                <a:prstDash val="solid"/>
                <a:miter lim="800000"/>
                <a:tailEnd type="triangle"/>
              </a:ln>
              <a:effectLst/>
            </p:spPr>
          </p:cxnSp>
          <p:cxnSp>
            <p:nvCxnSpPr>
              <p:cNvPr id="211" name="Straight Arrow Connector 210">
                <a:extLst>
                  <a:ext uri="{FF2B5EF4-FFF2-40B4-BE49-F238E27FC236}">
                    <a16:creationId xmlns:a16="http://schemas.microsoft.com/office/drawing/2014/main" id="{5F313108-ABC9-77BC-9233-4906B53E44B6}"/>
                  </a:ext>
                </a:extLst>
              </p:cNvPr>
              <p:cNvCxnSpPr>
                <a:cxnSpLocks/>
              </p:cNvCxnSpPr>
              <p:nvPr/>
            </p:nvCxnSpPr>
            <p:spPr>
              <a:xfrm>
                <a:off x="4435338" y="3578529"/>
                <a:ext cx="631516" cy="0"/>
              </a:xfrm>
              <a:prstGeom prst="straightConnector1">
                <a:avLst/>
              </a:prstGeom>
              <a:noFill/>
              <a:ln w="28575" cap="flat" cmpd="sng" algn="ctr">
                <a:solidFill>
                  <a:srgbClr val="ED7D31">
                    <a:lumMod val="75000"/>
                  </a:srgbClr>
                </a:solidFill>
                <a:prstDash val="solid"/>
                <a:miter lim="800000"/>
                <a:tailEnd type="triangle"/>
              </a:ln>
              <a:effectLst/>
            </p:spPr>
          </p:cxnSp>
          <p:sp>
            <p:nvSpPr>
              <p:cNvPr id="212" name="Rounded Rectangle 211">
                <a:extLst>
                  <a:ext uri="{FF2B5EF4-FFF2-40B4-BE49-F238E27FC236}">
                    <a16:creationId xmlns:a16="http://schemas.microsoft.com/office/drawing/2014/main" id="{9F0E3885-A1BF-E669-E1CE-AC0517143CDE}"/>
                  </a:ext>
                </a:extLst>
              </p:cNvPr>
              <p:cNvSpPr/>
              <p:nvPr/>
            </p:nvSpPr>
            <p:spPr>
              <a:xfrm>
                <a:off x="6644711" y="2853393"/>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3" name="Rounded Rectangle 212">
                <a:extLst>
                  <a:ext uri="{FF2B5EF4-FFF2-40B4-BE49-F238E27FC236}">
                    <a16:creationId xmlns:a16="http://schemas.microsoft.com/office/drawing/2014/main" id="{C6F9E46D-D4EF-C89D-C149-6E789CC606B7}"/>
                  </a:ext>
                </a:extLst>
              </p:cNvPr>
              <p:cNvSpPr/>
              <p:nvPr/>
            </p:nvSpPr>
            <p:spPr>
              <a:xfrm>
                <a:off x="6644711" y="3349516"/>
                <a:ext cx="289368" cy="289368"/>
              </a:xfrm>
              <a:prstGeom prst="roundRect">
                <a:avLst/>
              </a:prstGeom>
              <a:solidFill>
                <a:srgbClr val="70AD47">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213">
                <a:extLst>
                  <a:ext uri="{FF2B5EF4-FFF2-40B4-BE49-F238E27FC236}">
                    <a16:creationId xmlns:a16="http://schemas.microsoft.com/office/drawing/2014/main" id="{47B8A794-26B1-13F9-E8F0-8CE81FBC1326}"/>
                  </a:ext>
                </a:extLst>
              </p:cNvPr>
              <p:cNvSpPr/>
              <p:nvPr/>
            </p:nvSpPr>
            <p:spPr>
              <a:xfrm>
                <a:off x="6644711" y="3833916"/>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TextBox 214">
                <a:extLst>
                  <a:ext uri="{FF2B5EF4-FFF2-40B4-BE49-F238E27FC236}">
                    <a16:creationId xmlns:a16="http://schemas.microsoft.com/office/drawing/2014/main" id="{B9AC0AD5-BBC8-39FC-FEC7-3160D1A694E9}"/>
                  </a:ext>
                </a:extLst>
              </p:cNvPr>
              <p:cNvSpPr txBox="1"/>
              <p:nvPr/>
            </p:nvSpPr>
            <p:spPr>
              <a:xfrm>
                <a:off x="5066854" y="2884647"/>
                <a:ext cx="151855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a:ea typeface="+mn-ea"/>
                    <a:cs typeface="+mn-cs"/>
                  </a:rPr>
                  <a:t>Chemical reaction</a:t>
                </a:r>
              </a:p>
            </p:txBody>
          </p:sp>
          <p:sp>
            <p:nvSpPr>
              <p:cNvPr id="216" name="TextBox 215">
                <a:extLst>
                  <a:ext uri="{FF2B5EF4-FFF2-40B4-BE49-F238E27FC236}">
                    <a16:creationId xmlns:a16="http://schemas.microsoft.com/office/drawing/2014/main" id="{B2685D8D-F513-AB62-5E37-425410ED0317}"/>
                  </a:ext>
                </a:extLst>
              </p:cNvPr>
              <p:cNvSpPr txBox="1"/>
              <p:nvPr/>
            </p:nvSpPr>
            <p:spPr>
              <a:xfrm>
                <a:off x="5066853" y="3166501"/>
                <a:ext cx="15951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a:ea typeface="+mn-ea"/>
                    <a:cs typeface="+mn-cs"/>
                  </a:rPr>
                  <a:t>Enzymatic reaction</a:t>
                </a:r>
              </a:p>
            </p:txBody>
          </p:sp>
          <p:sp>
            <p:nvSpPr>
              <p:cNvPr id="217" name="TextBox 216">
                <a:extLst>
                  <a:ext uri="{FF2B5EF4-FFF2-40B4-BE49-F238E27FC236}">
                    <a16:creationId xmlns:a16="http://schemas.microsoft.com/office/drawing/2014/main" id="{9610A806-F81C-D48A-13E7-101047BE5F9D}"/>
                  </a:ext>
                </a:extLst>
              </p:cNvPr>
              <p:cNvSpPr txBox="1"/>
              <p:nvPr/>
            </p:nvSpPr>
            <p:spPr>
              <a:xfrm>
                <a:off x="5081011" y="3424640"/>
                <a:ext cx="115756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rPr>
                  <a:t>PKS reaction</a:t>
                </a:r>
              </a:p>
            </p:txBody>
          </p:sp>
          <p:sp>
            <p:nvSpPr>
              <p:cNvPr id="218" name="TextBox 217">
                <a:extLst>
                  <a:ext uri="{FF2B5EF4-FFF2-40B4-BE49-F238E27FC236}">
                    <a16:creationId xmlns:a16="http://schemas.microsoft.com/office/drawing/2014/main" id="{1249F14B-1C55-A182-09F1-84123AE5A8C7}"/>
                  </a:ext>
                </a:extLst>
              </p:cNvPr>
              <p:cNvSpPr txBox="1"/>
              <p:nvPr/>
            </p:nvSpPr>
            <p:spPr>
              <a:xfrm>
                <a:off x="6934079" y="2748788"/>
                <a:ext cx="122822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a:ea typeface="+mn-ea"/>
                    <a:cs typeface="+mn-cs"/>
                  </a:rPr>
                  <a:t>Chemical </a:t>
                </a:r>
                <a:br>
                  <a:rPr kumimoji="0" lang="en-US" sz="1400" b="1" i="0" u="none" strike="noStrike" kern="0" cap="none" spc="0" normalizeH="0" baseline="0" noProof="0" dirty="0">
                    <a:ln>
                      <a:noFill/>
                    </a:ln>
                    <a:solidFill>
                      <a:srgbClr val="5B9BD5">
                        <a:lumMod val="75000"/>
                      </a:srgbClr>
                    </a:solidFill>
                    <a:effectLst/>
                    <a:uLnTx/>
                    <a:uFillTx/>
                    <a:latin typeface="Calibri" panose="020F0502020204030204"/>
                    <a:ea typeface="+mn-ea"/>
                    <a:cs typeface="+mn-cs"/>
                  </a:rPr>
                </a:b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a:ea typeface="+mn-ea"/>
                    <a:cs typeface="+mn-cs"/>
                  </a:rPr>
                  <a:t>building block</a:t>
                </a:r>
              </a:p>
            </p:txBody>
          </p:sp>
          <p:sp>
            <p:nvSpPr>
              <p:cNvPr id="219" name="TextBox 218">
                <a:extLst>
                  <a:ext uri="{FF2B5EF4-FFF2-40B4-BE49-F238E27FC236}">
                    <a16:creationId xmlns:a16="http://schemas.microsoft.com/office/drawing/2014/main" id="{20F8A30D-A750-F433-B3DA-11A86F23DE48}"/>
                  </a:ext>
                </a:extLst>
              </p:cNvPr>
              <p:cNvSpPr txBox="1"/>
              <p:nvPr/>
            </p:nvSpPr>
            <p:spPr>
              <a:xfrm>
                <a:off x="6953751" y="3248448"/>
                <a:ext cx="122822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a:ea typeface="+mn-ea"/>
                    <a:cs typeface="+mn-cs"/>
                  </a:rPr>
                  <a:t>Biological </a:t>
                </a:r>
                <a:br>
                  <a:rPr kumimoji="0" lang="en-US" sz="1400" b="1" i="0" u="none" strike="noStrike" kern="0" cap="none" spc="0" normalizeH="0" baseline="0" noProof="0" dirty="0">
                    <a:ln>
                      <a:noFill/>
                    </a:ln>
                    <a:solidFill>
                      <a:srgbClr val="70AD47">
                        <a:lumMod val="75000"/>
                      </a:srgbClr>
                    </a:solidFill>
                    <a:effectLst/>
                    <a:uLnTx/>
                    <a:uFillTx/>
                    <a:latin typeface="Calibri" panose="020F0502020204030204"/>
                    <a:ea typeface="+mn-ea"/>
                    <a:cs typeface="+mn-cs"/>
                  </a:rPr>
                </a:b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a:ea typeface="+mn-ea"/>
                    <a:cs typeface="+mn-cs"/>
                  </a:rPr>
                  <a:t>building block</a:t>
                </a:r>
              </a:p>
            </p:txBody>
          </p:sp>
          <p:sp>
            <p:nvSpPr>
              <p:cNvPr id="220" name="TextBox 219">
                <a:extLst>
                  <a:ext uri="{FF2B5EF4-FFF2-40B4-BE49-F238E27FC236}">
                    <a16:creationId xmlns:a16="http://schemas.microsoft.com/office/drawing/2014/main" id="{FF7B83F7-A339-2748-064F-3A98D42E1030}"/>
                  </a:ext>
                </a:extLst>
              </p:cNvPr>
              <p:cNvSpPr txBox="1"/>
              <p:nvPr/>
            </p:nvSpPr>
            <p:spPr>
              <a:xfrm>
                <a:off x="6995795" y="3716813"/>
                <a:ext cx="163249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rPr>
                  <a:t>Polyketide</a:t>
                </a:r>
                <a:br>
                  <a:rPr kumimoji="0" lang="en-US" sz="140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rPr>
                  <a:t>(predicted/ known)</a:t>
                </a:r>
              </a:p>
            </p:txBody>
          </p:sp>
          <p:sp>
            <p:nvSpPr>
              <p:cNvPr id="221" name="Rounded Rectangle 220">
                <a:extLst>
                  <a:ext uri="{FF2B5EF4-FFF2-40B4-BE49-F238E27FC236}">
                    <a16:creationId xmlns:a16="http://schemas.microsoft.com/office/drawing/2014/main" id="{B83E3445-F9B2-B3A9-A6C2-A88AE6A57BBF}"/>
                  </a:ext>
                </a:extLst>
              </p:cNvPr>
              <p:cNvSpPr/>
              <p:nvPr/>
            </p:nvSpPr>
            <p:spPr>
              <a:xfrm>
                <a:off x="4337649" y="2751236"/>
                <a:ext cx="4290646" cy="1904091"/>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a:extLst>
                <a:ext uri="{FF2B5EF4-FFF2-40B4-BE49-F238E27FC236}">
                  <a16:creationId xmlns:a16="http://schemas.microsoft.com/office/drawing/2014/main" id="{2D668E10-931D-35FF-0F25-AFC66541C445}"/>
                </a:ext>
              </a:extLst>
            </p:cNvPr>
            <p:cNvGrpSpPr/>
            <p:nvPr/>
          </p:nvGrpSpPr>
          <p:grpSpPr>
            <a:xfrm>
              <a:off x="7922343" y="5616734"/>
              <a:ext cx="342987" cy="315605"/>
              <a:chOff x="7990485" y="6052470"/>
              <a:chExt cx="342987" cy="315605"/>
            </a:xfrm>
          </p:grpSpPr>
          <p:sp>
            <p:nvSpPr>
              <p:cNvPr id="207" name="Oval 206">
                <a:extLst>
                  <a:ext uri="{FF2B5EF4-FFF2-40B4-BE49-F238E27FC236}">
                    <a16:creationId xmlns:a16="http://schemas.microsoft.com/office/drawing/2014/main" id="{AA182458-A993-E899-05A6-1DE58CE2E8C2}"/>
                  </a:ext>
                </a:extLst>
              </p:cNvPr>
              <p:cNvSpPr/>
              <p:nvPr/>
            </p:nvSpPr>
            <p:spPr>
              <a:xfrm>
                <a:off x="8003113" y="6052470"/>
                <a:ext cx="330359" cy="315605"/>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08" name="TextBox 207">
                <a:extLst>
                  <a:ext uri="{FF2B5EF4-FFF2-40B4-BE49-F238E27FC236}">
                    <a16:creationId xmlns:a16="http://schemas.microsoft.com/office/drawing/2014/main" id="{DE2D78D8-EF95-B90F-A783-8438C4C3BCBD}"/>
                  </a:ext>
                </a:extLst>
              </p:cNvPr>
              <p:cNvSpPr txBox="1"/>
              <p:nvPr/>
            </p:nvSpPr>
            <p:spPr>
              <a:xfrm>
                <a:off x="7990485" y="6088736"/>
                <a:ext cx="34213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Aptos" panose="02110004020202020204"/>
                    <a:ea typeface="+mn-ea"/>
                    <a:cs typeface="+mn-cs"/>
                  </a:rPr>
                  <a:t>KS</a:t>
                </a:r>
              </a:p>
            </p:txBody>
          </p:sp>
        </p:grpSp>
        <p:grpSp>
          <p:nvGrpSpPr>
            <p:cNvPr id="198" name="Group 197">
              <a:extLst>
                <a:ext uri="{FF2B5EF4-FFF2-40B4-BE49-F238E27FC236}">
                  <a16:creationId xmlns:a16="http://schemas.microsoft.com/office/drawing/2014/main" id="{AC11C29B-173A-0418-4D01-A33DF807D218}"/>
                </a:ext>
              </a:extLst>
            </p:cNvPr>
            <p:cNvGrpSpPr/>
            <p:nvPr/>
          </p:nvGrpSpPr>
          <p:grpSpPr>
            <a:xfrm>
              <a:off x="8293822" y="5827050"/>
              <a:ext cx="349598" cy="315605"/>
              <a:chOff x="8373736" y="5934470"/>
              <a:chExt cx="349598" cy="315605"/>
            </a:xfrm>
          </p:grpSpPr>
          <p:sp>
            <p:nvSpPr>
              <p:cNvPr id="205" name="Oval 204">
                <a:extLst>
                  <a:ext uri="{FF2B5EF4-FFF2-40B4-BE49-F238E27FC236}">
                    <a16:creationId xmlns:a16="http://schemas.microsoft.com/office/drawing/2014/main" id="{2E40A1DF-4A33-B291-DEFA-75AB00FEE2BC}"/>
                  </a:ext>
                </a:extLst>
              </p:cNvPr>
              <p:cNvSpPr/>
              <p:nvPr/>
            </p:nvSpPr>
            <p:spPr>
              <a:xfrm>
                <a:off x="8392975" y="5934470"/>
                <a:ext cx="330359" cy="315605"/>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06" name="TextBox 205">
                <a:extLst>
                  <a:ext uri="{FF2B5EF4-FFF2-40B4-BE49-F238E27FC236}">
                    <a16:creationId xmlns:a16="http://schemas.microsoft.com/office/drawing/2014/main" id="{D6D47459-E905-7F7F-3FA6-4875789AE335}"/>
                  </a:ext>
                </a:extLst>
              </p:cNvPr>
              <p:cNvSpPr txBox="1"/>
              <p:nvPr/>
            </p:nvSpPr>
            <p:spPr>
              <a:xfrm>
                <a:off x="8373736" y="5977525"/>
                <a:ext cx="342135" cy="261610"/>
              </a:xfrm>
              <a:prstGeom prst="rect">
                <a:avLst/>
              </a:prstGeom>
              <a:noFill/>
              <a:ln w="127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Aptos" panose="02110004020202020204"/>
                    <a:ea typeface="+mn-ea"/>
                    <a:cs typeface="+mn-cs"/>
                  </a:rPr>
                  <a:t>AT</a:t>
                </a:r>
              </a:p>
            </p:txBody>
          </p:sp>
        </p:grpSp>
        <p:sp>
          <p:nvSpPr>
            <p:cNvPr id="199" name="TextBox 198">
              <a:extLst>
                <a:ext uri="{FF2B5EF4-FFF2-40B4-BE49-F238E27FC236}">
                  <a16:creationId xmlns:a16="http://schemas.microsoft.com/office/drawing/2014/main" id="{A31C0E10-4321-CF7C-6562-FB68EA4EE2A9}"/>
                </a:ext>
              </a:extLst>
            </p:cNvPr>
            <p:cNvSpPr txBox="1"/>
            <p:nvPr/>
          </p:nvSpPr>
          <p:spPr>
            <a:xfrm>
              <a:off x="8649954" y="5826423"/>
              <a:ext cx="11419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a:ea typeface="+mn-ea"/>
                  <a:cs typeface="+mn-cs"/>
                </a:rPr>
                <a:t>PKS domains</a:t>
              </a:r>
            </a:p>
          </p:txBody>
        </p:sp>
        <p:grpSp>
          <p:nvGrpSpPr>
            <p:cNvPr id="200" name="Group 199">
              <a:extLst>
                <a:ext uri="{FF2B5EF4-FFF2-40B4-BE49-F238E27FC236}">
                  <a16:creationId xmlns:a16="http://schemas.microsoft.com/office/drawing/2014/main" id="{F623B19E-E00A-E64A-7A90-BE4C854364BE}"/>
                </a:ext>
              </a:extLst>
            </p:cNvPr>
            <p:cNvGrpSpPr/>
            <p:nvPr/>
          </p:nvGrpSpPr>
          <p:grpSpPr>
            <a:xfrm>
              <a:off x="7885332" y="5981652"/>
              <a:ext cx="429636" cy="315605"/>
              <a:chOff x="8759620" y="6104095"/>
              <a:chExt cx="429636" cy="315605"/>
            </a:xfrm>
          </p:grpSpPr>
          <p:sp>
            <p:nvSpPr>
              <p:cNvPr id="203" name="Oval 202">
                <a:extLst>
                  <a:ext uri="{FF2B5EF4-FFF2-40B4-BE49-F238E27FC236}">
                    <a16:creationId xmlns:a16="http://schemas.microsoft.com/office/drawing/2014/main" id="{B3DC41DE-01B7-56BC-A2C1-95BFB035795C}"/>
                  </a:ext>
                </a:extLst>
              </p:cNvPr>
              <p:cNvSpPr/>
              <p:nvPr/>
            </p:nvSpPr>
            <p:spPr>
              <a:xfrm>
                <a:off x="8811539" y="6104095"/>
                <a:ext cx="330359" cy="315605"/>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04" name="TextBox 203">
                <a:extLst>
                  <a:ext uri="{FF2B5EF4-FFF2-40B4-BE49-F238E27FC236}">
                    <a16:creationId xmlns:a16="http://schemas.microsoft.com/office/drawing/2014/main" id="{C4F13EC0-A7A2-32C5-FC66-BBF5597F9A4E}"/>
                  </a:ext>
                </a:extLst>
              </p:cNvPr>
              <p:cNvSpPr txBox="1"/>
              <p:nvPr/>
            </p:nvSpPr>
            <p:spPr>
              <a:xfrm>
                <a:off x="8759620" y="6145752"/>
                <a:ext cx="42963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Aptos" panose="02110004020202020204"/>
                    <a:ea typeface="+mn-ea"/>
                    <a:cs typeface="+mn-cs"/>
                  </a:rPr>
                  <a:t>DH</a:t>
                </a:r>
              </a:p>
            </p:txBody>
          </p:sp>
        </p:grpSp>
        <p:sp>
          <p:nvSpPr>
            <p:cNvPr id="201" name="Oval 200">
              <a:extLst>
                <a:ext uri="{FF2B5EF4-FFF2-40B4-BE49-F238E27FC236}">
                  <a16:creationId xmlns:a16="http://schemas.microsoft.com/office/drawing/2014/main" id="{6B17A4F5-4D97-FC9D-2C1A-B4B120CA9A44}"/>
                </a:ext>
              </a:extLst>
            </p:cNvPr>
            <p:cNvSpPr/>
            <p:nvPr/>
          </p:nvSpPr>
          <p:spPr>
            <a:xfrm>
              <a:off x="10155536" y="610364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2" name="TextBox 201">
              <a:extLst>
                <a:ext uri="{FF2B5EF4-FFF2-40B4-BE49-F238E27FC236}">
                  <a16:creationId xmlns:a16="http://schemas.microsoft.com/office/drawing/2014/main" id="{01A9ABB6-B985-B195-97A0-B678063CD762}"/>
                </a:ext>
              </a:extLst>
            </p:cNvPr>
            <p:cNvSpPr txBox="1"/>
            <p:nvPr/>
          </p:nvSpPr>
          <p:spPr>
            <a:xfrm>
              <a:off x="10588794" y="5990620"/>
              <a:ext cx="1382238" cy="523220"/>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General</a:t>
              </a:r>
              <a:br>
                <a:rPr kumimoji="0" lang="en-US" sz="1400" b="0"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br>
              <a:r>
                <a:rPr kumimoji="0" lang="en-US" sz="1400" b="0"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compound node</a:t>
              </a:r>
            </a:p>
          </p:txBody>
        </p:sp>
      </p:grpSp>
      <p:sp>
        <p:nvSpPr>
          <p:cNvPr id="223" name="Oval 222">
            <a:extLst>
              <a:ext uri="{FF2B5EF4-FFF2-40B4-BE49-F238E27FC236}">
                <a16:creationId xmlns:a16="http://schemas.microsoft.com/office/drawing/2014/main" id="{DD6E2EC4-C5FF-C1E0-FE36-33CE2E37C9A7}"/>
              </a:ext>
            </a:extLst>
          </p:cNvPr>
          <p:cNvSpPr/>
          <p:nvPr/>
        </p:nvSpPr>
        <p:spPr>
          <a:xfrm>
            <a:off x="2766153" y="2034689"/>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4" name="TextBox 223">
                <a:extLst>
                  <a:ext uri="{FF2B5EF4-FFF2-40B4-BE49-F238E27FC236}">
                    <a16:creationId xmlns:a16="http://schemas.microsoft.com/office/drawing/2014/main" id="{B8D30DF6-DC47-FB57-056E-B484376ED0E0}"/>
                  </a:ext>
                </a:extLst>
              </p:cNvPr>
              <p:cNvSpPr txBox="1"/>
              <p:nvPr/>
            </p:nvSpPr>
            <p:spPr>
              <a:xfrm>
                <a:off x="4113421" y="2179921"/>
                <a:ext cx="278025" cy="276999"/>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p:sp>
            <p:nvSpPr>
              <p:cNvPr id="224" name="TextBox 223">
                <a:extLst>
                  <a:ext uri="{FF2B5EF4-FFF2-40B4-BE49-F238E27FC236}">
                    <a16:creationId xmlns:a16="http://schemas.microsoft.com/office/drawing/2014/main" id="{B8D30DF6-DC47-FB57-056E-B484376ED0E0}"/>
                  </a:ext>
                </a:extLst>
              </p:cNvPr>
              <p:cNvSpPr txBox="1">
                <a:spLocks noRot="1" noChangeAspect="1" noMove="1" noResize="1" noEditPoints="1" noAdjustHandles="1" noChangeArrowheads="1" noChangeShapeType="1" noTextEdit="1"/>
              </p:cNvSpPr>
              <p:nvPr/>
            </p:nvSpPr>
            <p:spPr>
              <a:xfrm>
                <a:off x="4113421" y="2179921"/>
                <a:ext cx="278025" cy="276999"/>
              </a:xfrm>
              <a:prstGeom prst="rect">
                <a:avLst/>
              </a:prstGeom>
              <a:blipFill>
                <a:blip r:embed="rId5"/>
                <a:stretch>
                  <a:fillRect l="-13636" b="-8696"/>
                </a:stretch>
              </a:blipFill>
            </p:spPr>
            <p:txBody>
              <a:bodyPr/>
              <a:lstStyle/>
              <a:p>
                <a:r>
                  <a:rPr lang="en-US">
                    <a:noFill/>
                  </a:rPr>
                  <a:t> </a:t>
                </a:r>
              </a:p>
            </p:txBody>
          </p:sp>
        </mc:Fallback>
      </mc:AlternateContent>
      <p:grpSp>
        <p:nvGrpSpPr>
          <p:cNvPr id="225" name="Group 224">
            <a:extLst>
              <a:ext uri="{FF2B5EF4-FFF2-40B4-BE49-F238E27FC236}">
                <a16:creationId xmlns:a16="http://schemas.microsoft.com/office/drawing/2014/main" id="{D74FF5DB-1830-AC02-DB46-60C11D780E74}"/>
              </a:ext>
            </a:extLst>
          </p:cNvPr>
          <p:cNvGrpSpPr/>
          <p:nvPr/>
        </p:nvGrpSpPr>
        <p:grpSpPr>
          <a:xfrm>
            <a:off x="6153088" y="9416"/>
            <a:ext cx="5973467" cy="2771400"/>
            <a:chOff x="6153088" y="9416"/>
            <a:chExt cx="5973467" cy="2771400"/>
          </a:xfrm>
        </p:grpSpPr>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DF8DF1A1-5422-AFEA-FCB0-9D5DA30AAE7F}"/>
                    </a:ext>
                  </a:extLst>
                </p:cNvPr>
                <p:cNvSpPr txBox="1"/>
                <p:nvPr/>
              </p:nvSpPr>
              <p:spPr>
                <a:xfrm>
                  <a:off x="6153088" y="1275503"/>
                  <a:ext cx="90159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6" name="TextBox 235">
                  <a:extLst>
                    <a:ext uri="{FF2B5EF4-FFF2-40B4-BE49-F238E27FC236}">
                      <a16:creationId xmlns:a16="http://schemas.microsoft.com/office/drawing/2014/main" id="{DF8DF1A1-5422-AFEA-FCB0-9D5DA30AAE7F}"/>
                    </a:ext>
                  </a:extLst>
                </p:cNvPr>
                <p:cNvSpPr txBox="1">
                  <a:spLocks noRot="1" noChangeAspect="1" noMove="1" noResize="1" noEditPoints="1" noAdjustHandles="1" noChangeArrowheads="1" noChangeShapeType="1" noTextEdit="1"/>
                </p:cNvSpPr>
                <p:nvPr/>
              </p:nvSpPr>
              <p:spPr>
                <a:xfrm>
                  <a:off x="6153088" y="1275503"/>
                  <a:ext cx="901592" cy="246221"/>
                </a:xfrm>
                <a:prstGeom prst="rect">
                  <a:avLst/>
                </a:prstGeom>
                <a:blipFill>
                  <a:blip r:embed="rId6"/>
                  <a:stretch>
                    <a:fillRect l="-2778" t="-9524" r="-8333" b="-33333"/>
                  </a:stretch>
                </a:blipFill>
              </p:spPr>
              <p:txBody>
                <a:bodyPr/>
                <a:lstStyle/>
                <a:p>
                  <a:r>
                    <a:rPr lang="en-US">
                      <a:noFill/>
                    </a:rPr>
                    <a:t> </a:t>
                  </a:r>
                </a:p>
              </p:txBody>
            </p:sp>
          </mc:Fallback>
        </mc:AlternateContent>
        <p:sp>
          <p:nvSpPr>
            <p:cNvPr id="237" name="TextBox 236">
              <a:extLst>
                <a:ext uri="{FF2B5EF4-FFF2-40B4-BE49-F238E27FC236}">
                  <a16:creationId xmlns:a16="http://schemas.microsoft.com/office/drawing/2014/main" id="{F953590D-5638-86C7-1098-FD9B19B3C09A}"/>
                </a:ext>
              </a:extLst>
            </p:cNvPr>
            <p:cNvSpPr txBox="1"/>
            <p:nvPr/>
          </p:nvSpPr>
          <p:spPr>
            <a:xfrm>
              <a:off x="7182779" y="190923"/>
              <a:ext cx="487114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E74B6"/>
                  </a:solidFill>
                  <a:effectLst/>
                  <a:uLnTx/>
                  <a:uFillTx/>
                  <a:latin typeface="Calibri" panose="020F0502020204030204"/>
                  <a:ea typeface="+mn-ea"/>
                  <a:cs typeface="+mn-cs"/>
                </a:rPr>
                <a:t>386 chemical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a:ln>
                    <a:noFill/>
                  </a:ln>
                  <a:solidFill>
                    <a:srgbClr val="538234"/>
                  </a:solidFill>
                  <a:effectLst/>
                  <a:uLnTx/>
                  <a:uFillTx/>
                  <a:latin typeface="Calibri" panose="020F0502020204030204"/>
                  <a:ea typeface="+mn-ea"/>
                  <a:cs typeface="+mn-cs"/>
                </a:rPr>
                <a:t>3604 enzymatic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templates (n=3990) </a:t>
              </a:r>
            </a:p>
          </p:txBody>
        </p:sp>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9C2B7ECC-24D5-D8F8-1C5B-77F2A2B1BBA7}"/>
                    </a:ext>
                  </a:extLst>
                </p:cNvPr>
                <p:cNvSpPr txBox="1"/>
                <p:nvPr/>
              </p:nvSpPr>
              <p:spPr>
                <a:xfrm>
                  <a:off x="6987135" y="9416"/>
                  <a:ext cx="5139420" cy="277140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qAr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8" name="TextBox 237">
                  <a:extLst>
                    <a:ext uri="{FF2B5EF4-FFF2-40B4-BE49-F238E27FC236}">
                      <a16:creationId xmlns:a16="http://schemas.microsoft.com/office/drawing/2014/main" id="{9C2B7ECC-24D5-D8F8-1C5B-77F2A2B1BBA7}"/>
                    </a:ext>
                  </a:extLst>
                </p:cNvPr>
                <p:cNvSpPr txBox="1">
                  <a:spLocks noRot="1" noChangeAspect="1" noMove="1" noResize="1" noEditPoints="1" noAdjustHandles="1" noChangeArrowheads="1" noChangeShapeType="1" noTextEdit="1"/>
                </p:cNvSpPr>
                <p:nvPr/>
              </p:nvSpPr>
              <p:spPr>
                <a:xfrm>
                  <a:off x="6987135" y="9416"/>
                  <a:ext cx="5139420" cy="2771400"/>
                </a:xfrm>
                <a:prstGeom prst="rect">
                  <a:avLst/>
                </a:prstGeom>
                <a:blipFill>
                  <a:blip r:embed="rId7"/>
                  <a:stretch>
                    <a:fillRect t="-7306" b="-4110"/>
                  </a:stretch>
                </a:blipFill>
              </p:spPr>
              <p:txBody>
                <a:bodyPr/>
                <a:lstStyle/>
                <a:p>
                  <a:r>
                    <a:rPr lang="en-US">
                      <a:noFill/>
                    </a:rPr>
                    <a:t> </a:t>
                  </a:r>
                </a:p>
              </p:txBody>
            </p:sp>
          </mc:Fallback>
        </mc:AlternateContent>
        <p:pic>
          <p:nvPicPr>
            <p:cNvPr id="239" name="Picture 238">
              <a:extLst>
                <a:ext uri="{FF2B5EF4-FFF2-40B4-BE49-F238E27FC236}">
                  <a16:creationId xmlns:a16="http://schemas.microsoft.com/office/drawing/2014/main" id="{B184D01C-778E-4203-5D57-194EE32A9693}"/>
                </a:ext>
              </a:extLst>
            </p:cNvPr>
            <p:cNvPicPr>
              <a:picLocks noChangeAspect="1"/>
            </p:cNvPicPr>
            <p:nvPr/>
          </p:nvPicPr>
          <p:blipFill>
            <a:blip r:embed="rId8"/>
            <a:stretch>
              <a:fillRect/>
            </a:stretch>
          </p:blipFill>
          <p:spPr>
            <a:xfrm>
              <a:off x="7145665" y="675966"/>
              <a:ext cx="569653" cy="548555"/>
            </a:xfrm>
            <a:prstGeom prst="rect">
              <a:avLst/>
            </a:prstGeom>
          </p:spPr>
        </p:pic>
        <p:pic>
          <p:nvPicPr>
            <p:cNvPr id="240" name="Picture 239">
              <a:extLst>
                <a:ext uri="{FF2B5EF4-FFF2-40B4-BE49-F238E27FC236}">
                  <a16:creationId xmlns:a16="http://schemas.microsoft.com/office/drawing/2014/main" id="{B7F9D53F-BCBE-682A-2AD9-611383AE3F82}"/>
                </a:ext>
              </a:extLst>
            </p:cNvPr>
            <p:cNvPicPr>
              <a:picLocks noChangeAspect="1"/>
            </p:cNvPicPr>
            <p:nvPr/>
          </p:nvPicPr>
          <p:blipFill>
            <a:blip r:embed="rId9"/>
            <a:stretch>
              <a:fillRect/>
            </a:stretch>
          </p:blipFill>
          <p:spPr>
            <a:xfrm>
              <a:off x="8050487" y="619711"/>
              <a:ext cx="833140" cy="624855"/>
            </a:xfrm>
            <a:prstGeom prst="rect">
              <a:avLst/>
            </a:prstGeom>
          </p:spPr>
        </p:pic>
        <p:pic>
          <p:nvPicPr>
            <p:cNvPr id="241" name="Picture 240">
              <a:extLst>
                <a:ext uri="{FF2B5EF4-FFF2-40B4-BE49-F238E27FC236}">
                  <a16:creationId xmlns:a16="http://schemas.microsoft.com/office/drawing/2014/main" id="{0335CD84-7E4D-2834-F535-68E0B3319028}"/>
                </a:ext>
              </a:extLst>
            </p:cNvPr>
            <p:cNvPicPr>
              <a:picLocks noChangeAspect="1"/>
            </p:cNvPicPr>
            <p:nvPr/>
          </p:nvPicPr>
          <p:blipFill>
            <a:blip r:embed="rId10"/>
            <a:stretch>
              <a:fillRect/>
            </a:stretch>
          </p:blipFill>
          <p:spPr>
            <a:xfrm>
              <a:off x="9356635" y="643507"/>
              <a:ext cx="1096081" cy="620424"/>
            </a:xfrm>
            <a:prstGeom prst="rect">
              <a:avLst/>
            </a:prstGeom>
          </p:spPr>
        </p:pic>
        <p:sp>
          <p:nvSpPr>
            <p:cNvPr id="242" name="TextBox 241">
              <a:extLst>
                <a:ext uri="{FF2B5EF4-FFF2-40B4-BE49-F238E27FC236}">
                  <a16:creationId xmlns:a16="http://schemas.microsoft.com/office/drawing/2014/main" id="{CDB1686B-8A7A-0A7B-BBE7-B3561CD41B9F}"/>
                </a:ext>
              </a:extLst>
            </p:cNvPr>
            <p:cNvSpPr txBox="1"/>
            <p:nvPr/>
          </p:nvSpPr>
          <p:spPr>
            <a:xfrm>
              <a:off x="7713595" y="765576"/>
              <a:ext cx="30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43" name="Straight Arrow Connector 242">
              <a:extLst>
                <a:ext uri="{FF2B5EF4-FFF2-40B4-BE49-F238E27FC236}">
                  <a16:creationId xmlns:a16="http://schemas.microsoft.com/office/drawing/2014/main" id="{314024A2-204E-75B8-9BC3-C81DC0D422CB}"/>
                </a:ext>
              </a:extLst>
            </p:cNvPr>
            <p:cNvCxnSpPr>
              <a:cxnSpLocks/>
            </p:cNvCxnSpPr>
            <p:nvPr/>
          </p:nvCxnSpPr>
          <p:spPr>
            <a:xfrm flipV="1">
              <a:off x="8883626" y="932138"/>
              <a:ext cx="457200" cy="1"/>
            </a:xfrm>
            <a:prstGeom prst="straightConnector1">
              <a:avLst/>
            </a:prstGeom>
            <a:noFill/>
            <a:ln w="19050" cap="flat" cmpd="sng" algn="ctr">
              <a:solidFill>
                <a:srgbClr val="2E74B6"/>
              </a:solidFill>
              <a:prstDash val="solid"/>
              <a:miter lim="800000"/>
              <a:tailEnd type="triangle"/>
            </a:ln>
            <a:effectLst/>
          </p:spPr>
        </p:cxnSp>
        <p:sp>
          <p:nvSpPr>
            <p:cNvPr id="244" name="TextBox 243">
              <a:extLst>
                <a:ext uri="{FF2B5EF4-FFF2-40B4-BE49-F238E27FC236}">
                  <a16:creationId xmlns:a16="http://schemas.microsoft.com/office/drawing/2014/main" id="{6218CE18-0D28-943C-7988-DA956406319E}"/>
                </a:ext>
              </a:extLst>
            </p:cNvPr>
            <p:cNvSpPr txBox="1"/>
            <p:nvPr/>
          </p:nvSpPr>
          <p:spPr>
            <a:xfrm>
              <a:off x="7282370" y="1206377"/>
              <a:ext cx="41485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E74B6"/>
                  </a:solidFill>
                  <a:effectLst/>
                  <a:uLnTx/>
                  <a:uFillTx/>
                  <a:latin typeface="Calibri" panose="020F0502020204030204"/>
                  <a:ea typeface="+mn-ea"/>
                  <a:cs typeface="+mn-cs"/>
                </a:rPr>
                <a:t>Chemical template: R(C=O)Cl . R’(OH) &gt;&gt; R-C(=O)O-R’</a:t>
              </a:r>
            </a:p>
          </p:txBody>
        </p:sp>
        <p:sp>
          <p:nvSpPr>
            <p:cNvPr id="245" name="TextBox 244">
              <a:extLst>
                <a:ext uri="{FF2B5EF4-FFF2-40B4-BE49-F238E27FC236}">
                  <a16:creationId xmlns:a16="http://schemas.microsoft.com/office/drawing/2014/main" id="{F271A0C1-0161-A9E5-9FD3-CCD3457B0210}"/>
                </a:ext>
              </a:extLst>
            </p:cNvPr>
            <p:cNvSpPr txBox="1"/>
            <p:nvPr/>
          </p:nvSpPr>
          <p:spPr>
            <a:xfrm>
              <a:off x="10614829" y="701758"/>
              <a:ext cx="133017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E74B6"/>
                  </a:solidFill>
                  <a:effectLst/>
                  <a:uLnTx/>
                  <a:uFillTx/>
                  <a:latin typeface="Calibri" panose="020F0502020204030204"/>
                  <a:ea typeface="+mn-ea"/>
                  <a:cs typeface="+mn-cs"/>
                </a:rPr>
                <a:t>Esterification of</a:t>
              </a:r>
              <a:br>
                <a:rPr kumimoji="0" lang="en-US" sz="1400" b="0" i="0" u="none" strike="noStrike" kern="1200" cap="none" spc="0" normalizeH="0" baseline="0" noProof="0" dirty="0">
                  <a:ln>
                    <a:noFill/>
                  </a:ln>
                  <a:solidFill>
                    <a:srgbClr val="2E74B6"/>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E74B6"/>
                  </a:solidFill>
                  <a:effectLst/>
                  <a:uLnTx/>
                  <a:uFillTx/>
                  <a:latin typeface="Calibri" panose="020F0502020204030204"/>
                  <a:ea typeface="+mn-ea"/>
                  <a:cs typeface="+mn-cs"/>
                </a:rPr>
                <a:t>acid halides</a:t>
              </a:r>
            </a:p>
          </p:txBody>
        </p:sp>
        <p:sp>
          <p:nvSpPr>
            <p:cNvPr id="246" name="TextBox 245">
              <a:extLst>
                <a:ext uri="{FF2B5EF4-FFF2-40B4-BE49-F238E27FC236}">
                  <a16:creationId xmlns:a16="http://schemas.microsoft.com/office/drawing/2014/main" id="{C0C9350B-13E7-D9B2-2038-0EC249BA9CAB}"/>
                </a:ext>
              </a:extLst>
            </p:cNvPr>
            <p:cNvSpPr txBox="1"/>
            <p:nvPr/>
          </p:nvSpPr>
          <p:spPr>
            <a:xfrm>
              <a:off x="7730732" y="2279447"/>
              <a:ext cx="41485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8234"/>
                  </a:solidFill>
                  <a:effectLst/>
                  <a:uLnTx/>
                  <a:uFillTx/>
                  <a:latin typeface="Calibri" panose="020F0502020204030204"/>
                  <a:ea typeface="+mn-ea"/>
                  <a:cs typeface="+mn-cs"/>
                </a:rPr>
                <a:t>Enzymatic template: RCOOH &gt;&gt; R . O=C=O</a:t>
              </a:r>
            </a:p>
          </p:txBody>
        </p:sp>
        <p:sp>
          <p:nvSpPr>
            <p:cNvPr id="247" name="TextBox 246">
              <a:extLst>
                <a:ext uri="{FF2B5EF4-FFF2-40B4-BE49-F238E27FC236}">
                  <a16:creationId xmlns:a16="http://schemas.microsoft.com/office/drawing/2014/main" id="{5D93AF26-4C31-D217-7F7F-96C1C53602AC}"/>
                </a:ext>
              </a:extLst>
            </p:cNvPr>
            <p:cNvSpPr txBox="1"/>
            <p:nvPr/>
          </p:nvSpPr>
          <p:spPr>
            <a:xfrm>
              <a:off x="10658686" y="1741894"/>
              <a:ext cx="12424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8234"/>
                  </a:solidFill>
                  <a:effectLst/>
                  <a:uLnTx/>
                  <a:uFillTx/>
                  <a:latin typeface="Calibri" panose="020F0502020204030204"/>
                  <a:ea typeface="+mn-ea"/>
                  <a:cs typeface="+mn-cs"/>
                </a:rPr>
                <a:t>Decarboxylase</a:t>
              </a:r>
              <a:br>
                <a:rPr kumimoji="0" lang="en-US" sz="1400" b="0" i="0" u="none" strike="noStrike" kern="1200" cap="none" spc="0" normalizeH="0" baseline="0" noProof="0" dirty="0">
                  <a:ln>
                    <a:noFill/>
                  </a:ln>
                  <a:solidFill>
                    <a:srgbClr val="538234"/>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538234"/>
                  </a:solidFill>
                  <a:effectLst/>
                  <a:uLnTx/>
                  <a:uFillTx/>
                  <a:latin typeface="Calibri" panose="020F0502020204030204"/>
                  <a:ea typeface="+mn-ea"/>
                  <a:cs typeface="+mn-cs"/>
                </a:rPr>
                <a:t>EC 4.1.1.x</a:t>
              </a:r>
            </a:p>
          </p:txBody>
        </p:sp>
        <p:pic>
          <p:nvPicPr>
            <p:cNvPr id="248" name="Picture 247">
              <a:extLst>
                <a:ext uri="{FF2B5EF4-FFF2-40B4-BE49-F238E27FC236}">
                  <a16:creationId xmlns:a16="http://schemas.microsoft.com/office/drawing/2014/main" id="{E6ADCC5D-1962-CC09-C1BA-3B9052469CCC}"/>
                </a:ext>
              </a:extLst>
            </p:cNvPr>
            <p:cNvPicPr>
              <a:picLocks noChangeAspect="1"/>
            </p:cNvPicPr>
            <p:nvPr/>
          </p:nvPicPr>
          <p:blipFill>
            <a:blip r:embed="rId11"/>
            <a:stretch>
              <a:fillRect/>
            </a:stretch>
          </p:blipFill>
          <p:spPr>
            <a:xfrm>
              <a:off x="7919158" y="1615673"/>
              <a:ext cx="818290" cy="759840"/>
            </a:xfrm>
            <a:prstGeom prst="rect">
              <a:avLst/>
            </a:prstGeom>
          </p:spPr>
        </p:pic>
        <p:cxnSp>
          <p:nvCxnSpPr>
            <p:cNvPr id="249" name="Straight Arrow Connector 248">
              <a:extLst>
                <a:ext uri="{FF2B5EF4-FFF2-40B4-BE49-F238E27FC236}">
                  <a16:creationId xmlns:a16="http://schemas.microsoft.com/office/drawing/2014/main" id="{F37FC1E0-7C4F-1948-5492-66BE75FC9B0F}"/>
                </a:ext>
              </a:extLst>
            </p:cNvPr>
            <p:cNvCxnSpPr>
              <a:cxnSpLocks/>
            </p:cNvCxnSpPr>
            <p:nvPr/>
          </p:nvCxnSpPr>
          <p:spPr>
            <a:xfrm flipV="1">
              <a:off x="8909922" y="1943606"/>
              <a:ext cx="457200" cy="1"/>
            </a:xfrm>
            <a:prstGeom prst="straightConnector1">
              <a:avLst/>
            </a:prstGeom>
            <a:noFill/>
            <a:ln w="19050" cap="flat" cmpd="sng" algn="ctr">
              <a:solidFill>
                <a:srgbClr val="538234"/>
              </a:solidFill>
              <a:prstDash val="solid"/>
              <a:miter lim="800000"/>
              <a:tailEnd type="triangle"/>
            </a:ln>
            <a:effectLst/>
          </p:spPr>
        </p:cxnSp>
        <p:pic>
          <p:nvPicPr>
            <p:cNvPr id="250" name="Picture 249">
              <a:extLst>
                <a:ext uri="{FF2B5EF4-FFF2-40B4-BE49-F238E27FC236}">
                  <a16:creationId xmlns:a16="http://schemas.microsoft.com/office/drawing/2014/main" id="{98A75B1A-261D-F5C4-D7E8-3AA24422898F}"/>
                </a:ext>
              </a:extLst>
            </p:cNvPr>
            <p:cNvPicPr>
              <a:picLocks noChangeAspect="1"/>
            </p:cNvPicPr>
            <p:nvPr/>
          </p:nvPicPr>
          <p:blipFill>
            <a:blip r:embed="rId12"/>
            <a:stretch>
              <a:fillRect/>
            </a:stretch>
          </p:blipFill>
          <p:spPr>
            <a:xfrm>
              <a:off x="9483928" y="1777292"/>
              <a:ext cx="822550" cy="411275"/>
            </a:xfrm>
            <a:prstGeom prst="rect">
              <a:avLst/>
            </a:prstGeom>
          </p:spPr>
        </p:pic>
        <p:sp>
          <p:nvSpPr>
            <p:cNvPr id="251" name="Circular Arrow 250">
              <a:extLst>
                <a:ext uri="{FF2B5EF4-FFF2-40B4-BE49-F238E27FC236}">
                  <a16:creationId xmlns:a16="http://schemas.microsoft.com/office/drawing/2014/main" id="{35F4AD7C-2F87-85D0-3567-7DC0E0C25697}"/>
                </a:ext>
              </a:extLst>
            </p:cNvPr>
            <p:cNvSpPr/>
            <p:nvPr/>
          </p:nvSpPr>
          <p:spPr>
            <a:xfrm rot="10607395" flipH="1">
              <a:off x="8837061" y="438599"/>
              <a:ext cx="469329" cy="554767"/>
            </a:xfrm>
            <a:prstGeom prst="circularArrow">
              <a:avLst>
                <a:gd name="adj1" fmla="val 0"/>
                <a:gd name="adj2" fmla="val 1142319"/>
                <a:gd name="adj3" fmla="val 20309177"/>
                <a:gd name="adj4" fmla="val 15763991"/>
                <a:gd name="adj5" fmla="val 12500"/>
              </a:avLst>
            </a:prstGeom>
            <a:solidFill>
              <a:srgbClr val="2E74B6"/>
            </a:solidFill>
            <a:ln w="12700" cap="flat" cmpd="sng" algn="ctr">
              <a:solidFill>
                <a:srgbClr val="2E74B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2" name="Circular Arrow 251">
              <a:extLst>
                <a:ext uri="{FF2B5EF4-FFF2-40B4-BE49-F238E27FC236}">
                  <a16:creationId xmlns:a16="http://schemas.microsoft.com/office/drawing/2014/main" id="{71D0BBDB-88F8-B926-671F-3809FA250FAD}"/>
                </a:ext>
              </a:extLst>
            </p:cNvPr>
            <p:cNvSpPr/>
            <p:nvPr/>
          </p:nvSpPr>
          <p:spPr>
            <a:xfrm rot="10607395" flipH="1">
              <a:off x="8876833" y="1445920"/>
              <a:ext cx="469329" cy="554767"/>
            </a:xfrm>
            <a:prstGeom prst="circularArrow">
              <a:avLst>
                <a:gd name="adj1" fmla="val 0"/>
                <a:gd name="adj2" fmla="val 1142319"/>
                <a:gd name="adj3" fmla="val 20309177"/>
                <a:gd name="adj4" fmla="val 15763991"/>
                <a:gd name="adj5" fmla="val 12500"/>
              </a:avLst>
            </a:prstGeom>
            <a:solidFill>
              <a:srgbClr val="538234"/>
            </a:solidFill>
            <a:ln w="12700" cap="flat" cmpd="sng" algn="ctr">
              <a:solidFill>
                <a:srgbClr val="53823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TextBox 252">
              <a:extLst>
                <a:ext uri="{FF2B5EF4-FFF2-40B4-BE49-F238E27FC236}">
                  <a16:creationId xmlns:a16="http://schemas.microsoft.com/office/drawing/2014/main" id="{D4B9CE39-C02F-A1BB-27D1-8BBB1B36DE84}"/>
                </a:ext>
              </a:extLst>
            </p:cNvPr>
            <p:cNvSpPr txBox="1"/>
            <p:nvPr/>
          </p:nvSpPr>
          <p:spPr>
            <a:xfrm>
              <a:off x="9043996" y="473305"/>
              <a:ext cx="39786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E74B6"/>
                  </a:solidFill>
                  <a:effectLst/>
                  <a:uLnTx/>
                  <a:uFillTx/>
                  <a:latin typeface="Calibri" panose="020F0502020204030204"/>
                  <a:ea typeface="+mn-ea"/>
                  <a:cs typeface="+mn-cs"/>
                </a:rPr>
                <a:t>HCl</a:t>
              </a:r>
            </a:p>
          </p:txBody>
        </p:sp>
        <p:sp>
          <p:nvSpPr>
            <p:cNvPr id="254" name="TextBox 253">
              <a:extLst>
                <a:ext uri="{FF2B5EF4-FFF2-40B4-BE49-F238E27FC236}">
                  <a16:creationId xmlns:a16="http://schemas.microsoft.com/office/drawing/2014/main" id="{FF1E7348-2F7C-8C5E-87A2-C2784B84B73D}"/>
                </a:ext>
              </a:extLst>
            </p:cNvPr>
            <p:cNvSpPr txBox="1"/>
            <p:nvPr/>
          </p:nvSpPr>
          <p:spPr>
            <a:xfrm>
              <a:off x="9095630" y="1484962"/>
              <a:ext cx="4189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8234"/>
                  </a:solidFill>
                  <a:effectLst/>
                  <a:uLnTx/>
                  <a:uFillTx/>
                  <a:latin typeface="Calibri" panose="020F0502020204030204"/>
                  <a:ea typeface="+mn-ea"/>
                  <a:cs typeface="+mn-cs"/>
                </a:rPr>
                <a:t>CO</a:t>
              </a:r>
              <a:r>
                <a:rPr kumimoji="0" lang="en-US" sz="1200" b="0" i="0" u="none" strike="noStrike" kern="1200" cap="none" spc="0" normalizeH="0" baseline="-25000" noProof="0" dirty="0">
                  <a:ln>
                    <a:noFill/>
                  </a:ln>
                  <a:solidFill>
                    <a:srgbClr val="538234"/>
                  </a:solidFill>
                  <a:effectLst/>
                  <a:uLnTx/>
                  <a:uFillTx/>
                  <a:latin typeface="Calibri" panose="020F0502020204030204"/>
                  <a:ea typeface="+mn-ea"/>
                  <a:cs typeface="+mn-cs"/>
                </a:rPr>
                <a:t>2</a:t>
              </a:r>
            </a:p>
          </p:txBody>
        </p:sp>
      </p:grpSp>
      <p:cxnSp>
        <p:nvCxnSpPr>
          <p:cNvPr id="226" name="Straight Arrow Connector 225">
            <a:extLst>
              <a:ext uri="{FF2B5EF4-FFF2-40B4-BE49-F238E27FC236}">
                <a16:creationId xmlns:a16="http://schemas.microsoft.com/office/drawing/2014/main" id="{391C2069-D282-7B61-B223-C9F30B3345B5}"/>
              </a:ext>
            </a:extLst>
          </p:cNvPr>
          <p:cNvCxnSpPr>
            <a:cxnSpLocks/>
          </p:cNvCxnSpPr>
          <p:nvPr/>
        </p:nvCxnSpPr>
        <p:spPr>
          <a:xfrm>
            <a:off x="3788089" y="1275503"/>
            <a:ext cx="628862" cy="707275"/>
          </a:xfrm>
          <a:prstGeom prst="straightConnector1">
            <a:avLst/>
          </a:prstGeom>
          <a:noFill/>
          <a:ln w="28575" cap="flat" cmpd="sng" algn="ctr">
            <a:solidFill>
              <a:srgbClr val="2E74B6"/>
            </a:solidFill>
            <a:prstDash val="solid"/>
            <a:miter lim="800000"/>
            <a:tailEnd type="triangle"/>
          </a:ln>
          <a:effectLst/>
        </p:spPr>
      </p:cxnSp>
      <p:sp>
        <p:nvSpPr>
          <p:cNvPr id="227" name="Oval 226">
            <a:extLst>
              <a:ext uri="{FF2B5EF4-FFF2-40B4-BE49-F238E27FC236}">
                <a16:creationId xmlns:a16="http://schemas.microsoft.com/office/drawing/2014/main" id="{2EEC9126-220B-4A0F-34AC-F85E4602424D}"/>
              </a:ext>
            </a:extLst>
          </p:cNvPr>
          <p:cNvSpPr/>
          <p:nvPr/>
        </p:nvSpPr>
        <p:spPr>
          <a:xfrm>
            <a:off x="4398961" y="2034689"/>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8" name="TextBox 227">
                <a:extLst>
                  <a:ext uri="{FF2B5EF4-FFF2-40B4-BE49-F238E27FC236}">
                    <a16:creationId xmlns:a16="http://schemas.microsoft.com/office/drawing/2014/main" id="{DE63261F-70D4-B93E-266D-FFB291A98E65}"/>
                  </a:ext>
                </a:extLst>
              </p:cNvPr>
              <p:cNvSpPr txBox="1"/>
              <p:nvPr/>
            </p:nvSpPr>
            <p:spPr>
              <a:xfrm>
                <a:off x="3875298" y="1567745"/>
                <a:ext cx="2691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28" name="TextBox 227">
                <a:extLst>
                  <a:ext uri="{FF2B5EF4-FFF2-40B4-BE49-F238E27FC236}">
                    <a16:creationId xmlns:a16="http://schemas.microsoft.com/office/drawing/2014/main" id="{DE63261F-70D4-B93E-266D-FFB291A98E65}"/>
                  </a:ext>
                </a:extLst>
              </p:cNvPr>
              <p:cNvSpPr txBox="1">
                <a:spLocks noRot="1" noChangeAspect="1" noMove="1" noResize="1" noEditPoints="1" noAdjustHandles="1" noChangeArrowheads="1" noChangeShapeType="1" noTextEdit="1"/>
              </p:cNvSpPr>
              <p:nvPr/>
            </p:nvSpPr>
            <p:spPr>
              <a:xfrm>
                <a:off x="3875298" y="1567745"/>
                <a:ext cx="269176" cy="246221"/>
              </a:xfrm>
              <a:prstGeom prst="rect">
                <a:avLst/>
              </a:prstGeom>
              <a:blipFill>
                <a:blip r:embed="rId13"/>
                <a:stretch>
                  <a:fillRect l="-13636" b="-4762"/>
                </a:stretch>
              </a:blipFill>
            </p:spPr>
            <p:txBody>
              <a:bodyPr/>
              <a:lstStyle/>
              <a:p>
                <a:r>
                  <a:rPr lang="en-US">
                    <a:noFill/>
                  </a:rPr>
                  <a:t> </a:t>
                </a:r>
              </a:p>
            </p:txBody>
          </p:sp>
        </mc:Fallback>
      </mc:AlternateContent>
      <p:cxnSp>
        <p:nvCxnSpPr>
          <p:cNvPr id="229" name="Straight Arrow Connector 228">
            <a:extLst>
              <a:ext uri="{FF2B5EF4-FFF2-40B4-BE49-F238E27FC236}">
                <a16:creationId xmlns:a16="http://schemas.microsoft.com/office/drawing/2014/main" id="{1C9D5D7D-82E3-8724-7488-633A0E46E73C}"/>
              </a:ext>
            </a:extLst>
          </p:cNvPr>
          <p:cNvCxnSpPr>
            <a:cxnSpLocks/>
          </p:cNvCxnSpPr>
          <p:nvPr/>
        </p:nvCxnSpPr>
        <p:spPr>
          <a:xfrm flipH="1">
            <a:off x="3006337" y="1282304"/>
            <a:ext cx="630936" cy="704088"/>
          </a:xfrm>
          <a:prstGeom prst="straightConnector1">
            <a:avLst/>
          </a:prstGeom>
          <a:noFill/>
          <a:ln w="28575" cap="flat" cmpd="sng" algn="ctr">
            <a:solidFill>
              <a:srgbClr val="538234"/>
            </a:solidFill>
            <a:prstDash val="solid"/>
            <a:miter lim="800000"/>
            <a:tailEnd type="triangle"/>
          </a:ln>
          <a:effectLst/>
        </p:spPr>
      </p:cxnSp>
      <mc:AlternateContent xmlns:mc="http://schemas.openxmlformats.org/markup-compatibility/2006">
        <mc:Choice xmlns:a14="http://schemas.microsoft.com/office/drawing/2010/main" Requires="a14">
          <p:sp>
            <p:nvSpPr>
              <p:cNvPr id="230" name="TextBox 229">
                <a:extLst>
                  <a:ext uri="{FF2B5EF4-FFF2-40B4-BE49-F238E27FC236}">
                    <a16:creationId xmlns:a16="http://schemas.microsoft.com/office/drawing/2014/main" id="{0116FDEE-1AD8-9374-6F04-AFAE271B3771}"/>
                  </a:ext>
                </a:extLst>
              </p:cNvPr>
              <p:cNvSpPr txBox="1"/>
              <p:nvPr/>
            </p:nvSpPr>
            <p:spPr>
              <a:xfrm>
                <a:off x="3117555" y="2179922"/>
                <a:ext cx="263084" cy="276999"/>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p:sp>
            <p:nvSpPr>
              <p:cNvPr id="230" name="TextBox 229">
                <a:extLst>
                  <a:ext uri="{FF2B5EF4-FFF2-40B4-BE49-F238E27FC236}">
                    <a16:creationId xmlns:a16="http://schemas.microsoft.com/office/drawing/2014/main" id="{0116FDEE-1AD8-9374-6F04-AFAE271B3771}"/>
                  </a:ext>
                </a:extLst>
              </p:cNvPr>
              <p:cNvSpPr txBox="1">
                <a:spLocks noRot="1" noChangeAspect="1" noMove="1" noResize="1" noEditPoints="1" noAdjustHandles="1" noChangeArrowheads="1" noChangeShapeType="1" noTextEdit="1"/>
              </p:cNvSpPr>
              <p:nvPr/>
            </p:nvSpPr>
            <p:spPr>
              <a:xfrm>
                <a:off x="3117555" y="2179922"/>
                <a:ext cx="263084" cy="276999"/>
              </a:xfrm>
              <a:prstGeom prst="rect">
                <a:avLst/>
              </a:prstGeom>
              <a:blipFill>
                <a:blip r:embed="rId14"/>
                <a:stretch>
                  <a:fillRect l="-13636" r="-4545"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1" name="TextBox 230">
                <a:extLst>
                  <a:ext uri="{FF2B5EF4-FFF2-40B4-BE49-F238E27FC236}">
                    <a16:creationId xmlns:a16="http://schemas.microsoft.com/office/drawing/2014/main" id="{57395DAB-C4C0-E904-E1BB-6B86AD9C3EE5}"/>
                  </a:ext>
                </a:extLst>
              </p:cNvPr>
              <p:cNvSpPr txBox="1"/>
              <p:nvPr/>
            </p:nvSpPr>
            <p:spPr>
              <a:xfrm>
                <a:off x="3318648" y="1567745"/>
                <a:ext cx="2506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31" name="TextBox 230">
                <a:extLst>
                  <a:ext uri="{FF2B5EF4-FFF2-40B4-BE49-F238E27FC236}">
                    <a16:creationId xmlns:a16="http://schemas.microsoft.com/office/drawing/2014/main" id="{57395DAB-C4C0-E904-E1BB-6B86AD9C3EE5}"/>
                  </a:ext>
                </a:extLst>
              </p:cNvPr>
              <p:cNvSpPr txBox="1">
                <a:spLocks noRot="1" noChangeAspect="1" noMove="1" noResize="1" noEditPoints="1" noAdjustHandles="1" noChangeArrowheads="1" noChangeShapeType="1" noTextEdit="1"/>
              </p:cNvSpPr>
              <p:nvPr/>
            </p:nvSpPr>
            <p:spPr>
              <a:xfrm>
                <a:off x="3318648" y="1567745"/>
                <a:ext cx="250646" cy="246221"/>
              </a:xfrm>
              <a:prstGeom prst="rect">
                <a:avLst/>
              </a:prstGeom>
              <a:blipFill>
                <a:blip r:embed="rId15"/>
                <a:stretch>
                  <a:fillRect l="-14286" r="-4762"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2" name="TextBox 231">
                <a:extLst>
                  <a:ext uri="{FF2B5EF4-FFF2-40B4-BE49-F238E27FC236}">
                    <a16:creationId xmlns:a16="http://schemas.microsoft.com/office/drawing/2014/main" id="{76B94B53-6242-85A7-1FB2-5913A0BBC9E5}"/>
                  </a:ext>
                </a:extLst>
              </p:cNvPr>
              <p:cNvSpPr txBox="1"/>
              <p:nvPr/>
            </p:nvSpPr>
            <p:spPr>
              <a:xfrm>
                <a:off x="3571046" y="1471515"/>
                <a:ext cx="259686" cy="307777"/>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p:sp>
            <p:nvSpPr>
              <p:cNvPr id="232" name="TextBox 231">
                <a:extLst>
                  <a:ext uri="{FF2B5EF4-FFF2-40B4-BE49-F238E27FC236}">
                    <a16:creationId xmlns:a16="http://schemas.microsoft.com/office/drawing/2014/main" id="{76B94B53-6242-85A7-1FB2-5913A0BBC9E5}"/>
                  </a:ext>
                </a:extLst>
              </p:cNvPr>
              <p:cNvSpPr txBox="1">
                <a:spLocks noRot="1" noChangeAspect="1" noMove="1" noResize="1" noEditPoints="1" noAdjustHandles="1" noChangeArrowheads="1" noChangeShapeType="1" noTextEdit="1"/>
              </p:cNvSpPr>
              <p:nvPr/>
            </p:nvSpPr>
            <p:spPr>
              <a:xfrm>
                <a:off x="3571046" y="1471515"/>
                <a:ext cx="259686" cy="307777"/>
              </a:xfrm>
              <a:prstGeom prst="rect">
                <a:avLst/>
              </a:prstGeom>
              <a:blipFill>
                <a:blip r:embed="rId16"/>
                <a:stretch>
                  <a:fillRect/>
                </a:stretch>
              </a:blipFill>
            </p:spPr>
            <p:txBody>
              <a:bodyPr/>
              <a:lstStyle/>
              <a:p>
                <a:r>
                  <a:rPr lang="en-US">
                    <a:noFill/>
                  </a:rPr>
                  <a:t> </a:t>
                </a:r>
              </a:p>
            </p:txBody>
          </p:sp>
        </mc:Fallback>
      </mc:AlternateContent>
      <p:pic>
        <p:nvPicPr>
          <p:cNvPr id="233" name="Picture 232">
            <a:extLst>
              <a:ext uri="{FF2B5EF4-FFF2-40B4-BE49-F238E27FC236}">
                <a16:creationId xmlns:a16="http://schemas.microsoft.com/office/drawing/2014/main" id="{CB90C88A-41D4-4E8A-BB7B-4F61F7432C8A}"/>
              </a:ext>
            </a:extLst>
          </p:cNvPr>
          <p:cNvPicPr>
            <a:picLocks noChangeAspect="1"/>
          </p:cNvPicPr>
          <p:nvPr/>
        </p:nvPicPr>
        <p:blipFill>
          <a:blip r:embed="rId17"/>
          <a:stretch>
            <a:fillRect/>
          </a:stretch>
        </p:blipFill>
        <p:spPr>
          <a:xfrm>
            <a:off x="1176125" y="1514154"/>
            <a:ext cx="1456457" cy="948391"/>
          </a:xfrm>
          <a:prstGeom prst="rect">
            <a:avLst/>
          </a:prstGeom>
        </p:spPr>
      </p:pic>
      <p:sp>
        <p:nvSpPr>
          <p:cNvPr id="234" name="TextBox 233">
            <a:extLst>
              <a:ext uri="{FF2B5EF4-FFF2-40B4-BE49-F238E27FC236}">
                <a16:creationId xmlns:a16="http://schemas.microsoft.com/office/drawing/2014/main" id="{8DEFD123-75C7-D264-84A2-E4489D98D9D1}"/>
              </a:ext>
            </a:extLst>
          </p:cNvPr>
          <p:cNvSpPr txBox="1"/>
          <p:nvPr/>
        </p:nvSpPr>
        <p:spPr>
          <a:xfrm>
            <a:off x="3922099" y="1300980"/>
            <a:ext cx="1738361" cy="461665"/>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Step 1: chemoenzymatic</a:t>
            </a:r>
            <a:br>
              <a:rPr kumimoji="0" lang="en-US" sz="1200" b="1" i="0" u="none" strike="noStrike" kern="120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expansion</a:t>
            </a:r>
          </a:p>
        </p:txBody>
      </p:sp>
      <p:pic>
        <p:nvPicPr>
          <p:cNvPr id="235" name="Picture 234">
            <a:extLst>
              <a:ext uri="{FF2B5EF4-FFF2-40B4-BE49-F238E27FC236}">
                <a16:creationId xmlns:a16="http://schemas.microsoft.com/office/drawing/2014/main" id="{DF02FDFD-C159-248B-1D95-F81D42675AE3}"/>
              </a:ext>
            </a:extLst>
          </p:cNvPr>
          <p:cNvPicPr>
            <a:picLocks noChangeAspect="1"/>
          </p:cNvPicPr>
          <p:nvPr/>
        </p:nvPicPr>
        <p:blipFill>
          <a:blip r:embed="rId18"/>
          <a:stretch>
            <a:fillRect/>
          </a:stretch>
        </p:blipFill>
        <p:spPr>
          <a:xfrm>
            <a:off x="4744295" y="1588842"/>
            <a:ext cx="1548445" cy="942532"/>
          </a:xfrm>
          <a:prstGeom prst="rect">
            <a:avLst/>
          </a:prstGeom>
        </p:spPr>
      </p:pic>
      <p:sp>
        <p:nvSpPr>
          <p:cNvPr id="256" name="Arc 255">
            <a:extLst>
              <a:ext uri="{FF2B5EF4-FFF2-40B4-BE49-F238E27FC236}">
                <a16:creationId xmlns:a16="http://schemas.microsoft.com/office/drawing/2014/main" id="{F60205E7-AF27-A005-9420-AB54FE62DA58}"/>
              </a:ext>
            </a:extLst>
          </p:cNvPr>
          <p:cNvSpPr/>
          <p:nvPr/>
        </p:nvSpPr>
        <p:spPr>
          <a:xfrm rot="3622600" flipV="1">
            <a:off x="2785028" y="2285581"/>
            <a:ext cx="1272828" cy="851543"/>
          </a:xfrm>
          <a:prstGeom prst="arc">
            <a:avLst>
              <a:gd name="adj1" fmla="val 452367"/>
              <a:gd name="adj2" fmla="val 10376843"/>
            </a:avLst>
          </a:prstGeom>
          <a:noFill/>
          <a:ln w="38100" cap="flat" cmpd="sng" algn="ctr">
            <a:solidFill>
              <a:srgbClr val="C00000"/>
            </a:solidFill>
            <a:prstDash val="dash"/>
            <a:miter lim="800000"/>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57" name="Arc 256">
            <a:extLst>
              <a:ext uri="{FF2B5EF4-FFF2-40B4-BE49-F238E27FC236}">
                <a16:creationId xmlns:a16="http://schemas.microsoft.com/office/drawing/2014/main" id="{91BC225D-03EC-2CA1-B720-94B863182999}"/>
              </a:ext>
            </a:extLst>
          </p:cNvPr>
          <p:cNvSpPr/>
          <p:nvPr/>
        </p:nvSpPr>
        <p:spPr>
          <a:xfrm rot="8242809">
            <a:off x="2685285" y="1169090"/>
            <a:ext cx="1042233" cy="892307"/>
          </a:xfrm>
          <a:prstGeom prst="arc">
            <a:avLst>
              <a:gd name="adj1" fmla="val 452367"/>
              <a:gd name="adj2" fmla="val 10376843"/>
            </a:avLst>
          </a:prstGeom>
          <a:noFill/>
          <a:ln w="38100" cap="flat" cmpd="sng" algn="ctr">
            <a:solidFill>
              <a:srgbClr val="C00000"/>
            </a:solidFill>
            <a:prstDash val="dash"/>
            <a:miter lim="800000"/>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58" name="TextBox 257">
            <a:extLst>
              <a:ext uri="{FF2B5EF4-FFF2-40B4-BE49-F238E27FC236}">
                <a16:creationId xmlns:a16="http://schemas.microsoft.com/office/drawing/2014/main" id="{0D0DDBBE-E242-5572-6DF2-16C599BBFC9B}"/>
              </a:ext>
            </a:extLst>
          </p:cNvPr>
          <p:cNvSpPr txBox="1"/>
          <p:nvPr/>
        </p:nvSpPr>
        <p:spPr>
          <a:xfrm>
            <a:off x="2910075" y="3470282"/>
            <a:ext cx="1329146" cy="523220"/>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Collect and</a:t>
            </a:r>
            <a:br>
              <a:rPr kumimoji="0" lang="en-US" sz="14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br>
            <a:r>
              <a:rPr kumimoji="0" lang="en-US" sz="14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update rewards</a:t>
            </a:r>
          </a:p>
        </p:txBody>
      </p:sp>
      <p:grpSp>
        <p:nvGrpSpPr>
          <p:cNvPr id="259" name="Group 258">
            <a:extLst>
              <a:ext uri="{FF2B5EF4-FFF2-40B4-BE49-F238E27FC236}">
                <a16:creationId xmlns:a16="http://schemas.microsoft.com/office/drawing/2014/main" id="{9BCC15C1-DE5B-9C0B-DF12-DF45697C8315}"/>
              </a:ext>
            </a:extLst>
          </p:cNvPr>
          <p:cNvGrpSpPr/>
          <p:nvPr/>
        </p:nvGrpSpPr>
        <p:grpSpPr>
          <a:xfrm>
            <a:off x="470475" y="3571982"/>
            <a:ext cx="7238497" cy="3039624"/>
            <a:chOff x="470475" y="3571982"/>
            <a:chExt cx="7238497" cy="3039624"/>
          </a:xfrm>
        </p:grpSpPr>
        <p:sp>
          <p:nvSpPr>
            <p:cNvPr id="260" name="Oval 259">
              <a:extLst>
                <a:ext uri="{FF2B5EF4-FFF2-40B4-BE49-F238E27FC236}">
                  <a16:creationId xmlns:a16="http://schemas.microsoft.com/office/drawing/2014/main" id="{13E4FD16-98CF-E5EF-DCC9-6E389F1EEDBE}"/>
                </a:ext>
              </a:extLst>
            </p:cNvPr>
            <p:cNvSpPr/>
            <p:nvPr/>
          </p:nvSpPr>
          <p:spPr>
            <a:xfrm>
              <a:off x="2083245" y="4590927"/>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87F906E0-67FC-3D3A-714C-B55823C64FF2}"/>
                    </a:ext>
                  </a:extLst>
                </p:cNvPr>
                <p:cNvSpPr txBox="1"/>
                <p:nvPr/>
              </p:nvSpPr>
              <p:spPr>
                <a:xfrm>
                  <a:off x="2447077" y="4619610"/>
                  <a:ext cx="268407" cy="276999"/>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332F2E"/>
                                </a:solidFill>
                                <a:effectLst/>
                                <a:uLnTx/>
                                <a:uFillTx/>
                                <a:latin typeface="Cambria Math" panose="02040503050406030204" pitchFamily="18" charset="0"/>
                                <a:ea typeface="+mn-ea"/>
                                <a:cs typeface="+mn-cs"/>
                              </a:rPr>
                            </m:ctrlPr>
                          </m:sSubPr>
                          <m:e>
                            <m:r>
                              <a:rPr kumimoji="0" lang="en-US" sz="1800" b="0" i="1" u="none" strike="noStrike" kern="0" cap="none" spc="0" normalizeH="0" baseline="0" noProof="0" smtClean="0">
                                <a:ln>
                                  <a:noFill/>
                                </a:ln>
                                <a:solidFill>
                                  <a:srgbClr val="332F2E"/>
                                </a:solidFill>
                                <a:effectLst/>
                                <a:uLnTx/>
                                <a:uFillTx/>
                                <a:latin typeface="Cambria Math" panose="02040503050406030204" pitchFamily="18" charset="0"/>
                                <a:ea typeface="+mn-ea"/>
                                <a:cs typeface="+mn-cs"/>
                              </a:rPr>
                              <m:t>𝑠</m:t>
                            </m:r>
                          </m:e>
                          <m:sub>
                            <m:r>
                              <a:rPr kumimoji="0" lang="en-US" sz="1800" b="0" i="1" u="none" strike="noStrike" kern="0" cap="none" spc="0" normalizeH="0" baseline="0" noProof="0" smtClean="0">
                                <a:ln>
                                  <a:noFill/>
                                </a:ln>
                                <a:solidFill>
                                  <a:srgbClr val="332F2E"/>
                                </a:solidFill>
                                <a:effectLst/>
                                <a:uLnTx/>
                                <a:uFillTx/>
                                <a:latin typeface="Cambria Math" panose="02040503050406030204" pitchFamily="18" charset="0"/>
                                <a:ea typeface="+mn-ea"/>
                                <a:cs typeface="+mn-cs"/>
                              </a:rPr>
                              <m:t>0</m:t>
                            </m:r>
                          </m:sub>
                        </m:sSub>
                      </m:oMath>
                    </m:oMathPara>
                  </a14:m>
                  <a:endParaRPr kumimoji="0" lang="en-US" sz="1800" b="0" i="0" u="none" strike="noStrike" kern="0" cap="none" spc="0" normalizeH="0" baseline="0" noProof="0" dirty="0">
                    <a:ln>
                      <a:noFill/>
                    </a:ln>
                    <a:solidFill>
                      <a:srgbClr val="332F2E"/>
                    </a:solidFill>
                    <a:effectLst/>
                    <a:uLnTx/>
                    <a:uFillTx/>
                    <a:latin typeface="Open Sans"/>
                    <a:ea typeface="+mn-ea"/>
                    <a:cs typeface="+mn-cs"/>
                  </a:endParaRPr>
                </a:p>
              </p:txBody>
            </p:sp>
          </mc:Choice>
          <mc:Fallback xmlns="">
            <p:sp>
              <p:nvSpPr>
                <p:cNvPr id="261" name="TextBox 260">
                  <a:extLst>
                    <a:ext uri="{FF2B5EF4-FFF2-40B4-BE49-F238E27FC236}">
                      <a16:creationId xmlns:a16="http://schemas.microsoft.com/office/drawing/2014/main" id="{87F906E0-67FC-3D3A-714C-B55823C64FF2}"/>
                    </a:ext>
                  </a:extLst>
                </p:cNvPr>
                <p:cNvSpPr txBox="1">
                  <a:spLocks noRot="1" noChangeAspect="1" noMove="1" noResize="1" noEditPoints="1" noAdjustHandles="1" noChangeArrowheads="1" noChangeShapeType="1" noTextEdit="1"/>
                </p:cNvSpPr>
                <p:nvPr/>
              </p:nvSpPr>
              <p:spPr>
                <a:xfrm>
                  <a:off x="2447077" y="4619610"/>
                  <a:ext cx="268407" cy="276999"/>
                </a:xfrm>
                <a:prstGeom prst="rect">
                  <a:avLst/>
                </a:prstGeom>
                <a:blipFill>
                  <a:blip r:embed="rId19"/>
                  <a:stretch>
                    <a:fillRect l="-9091" r="-9091" b="-13043"/>
                  </a:stretch>
                </a:blipFill>
              </p:spPr>
              <p:txBody>
                <a:bodyPr/>
                <a:lstStyle/>
                <a:p>
                  <a:r>
                    <a:rPr lang="en-US">
                      <a:noFill/>
                    </a:rPr>
                    <a:t> </a:t>
                  </a:r>
                </a:p>
              </p:txBody>
            </p:sp>
          </mc:Fallback>
        </mc:AlternateContent>
        <p:grpSp>
          <p:nvGrpSpPr>
            <p:cNvPr id="262" name="Group 261">
              <a:extLst>
                <a:ext uri="{FF2B5EF4-FFF2-40B4-BE49-F238E27FC236}">
                  <a16:creationId xmlns:a16="http://schemas.microsoft.com/office/drawing/2014/main" id="{8E3D2041-4089-6197-10C3-B54D7BABC637}"/>
                </a:ext>
              </a:extLst>
            </p:cNvPr>
            <p:cNvGrpSpPr/>
            <p:nvPr/>
          </p:nvGrpSpPr>
          <p:grpSpPr>
            <a:xfrm>
              <a:off x="470475" y="3571982"/>
              <a:ext cx="7238497" cy="3039624"/>
              <a:chOff x="470475" y="3571982"/>
              <a:chExt cx="7238497" cy="3039624"/>
            </a:xfrm>
          </p:grpSpPr>
          <p:grpSp>
            <p:nvGrpSpPr>
              <p:cNvPr id="263" name="Group 262">
                <a:extLst>
                  <a:ext uri="{FF2B5EF4-FFF2-40B4-BE49-F238E27FC236}">
                    <a16:creationId xmlns:a16="http://schemas.microsoft.com/office/drawing/2014/main" id="{4C8AA365-13C7-1A48-4BB1-68B08010B34A}"/>
                  </a:ext>
                </a:extLst>
              </p:cNvPr>
              <p:cNvGrpSpPr/>
              <p:nvPr/>
            </p:nvGrpSpPr>
            <p:grpSpPr>
              <a:xfrm>
                <a:off x="1335236" y="4475062"/>
                <a:ext cx="605974" cy="643722"/>
                <a:chOff x="9003331" y="1081608"/>
                <a:chExt cx="605974" cy="643722"/>
              </a:xfrm>
            </p:grpSpPr>
            <p:sp>
              <p:nvSpPr>
                <p:cNvPr id="323" name="Round Same Side Corner Rectangle 322">
                  <a:extLst>
                    <a:ext uri="{FF2B5EF4-FFF2-40B4-BE49-F238E27FC236}">
                      <a16:creationId xmlns:a16="http://schemas.microsoft.com/office/drawing/2014/main" id="{13417F13-7E70-9327-829E-5A7EBFCACD27}"/>
                    </a:ext>
                  </a:extLst>
                </p:cNvPr>
                <p:cNvSpPr/>
                <p:nvPr/>
              </p:nvSpPr>
              <p:spPr>
                <a:xfrm>
                  <a:off x="9050451" y="1488432"/>
                  <a:ext cx="399546" cy="236898"/>
                </a:xfrm>
                <a:prstGeom prst="round2Same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Rounded Rectangle 323">
                  <a:extLst>
                    <a:ext uri="{FF2B5EF4-FFF2-40B4-BE49-F238E27FC236}">
                      <a16:creationId xmlns:a16="http://schemas.microsoft.com/office/drawing/2014/main" id="{2B626C3B-0DC3-3CAA-CF1C-41D88E98434D}"/>
                    </a:ext>
                  </a:extLst>
                </p:cNvPr>
                <p:cNvSpPr/>
                <p:nvPr/>
              </p:nvSpPr>
              <p:spPr>
                <a:xfrm>
                  <a:off x="9050451" y="1204143"/>
                  <a:ext cx="399546" cy="238259"/>
                </a:xfrm>
                <a:prstGeom prst="round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25" name="Straight Connector 324">
                  <a:extLst>
                    <a:ext uri="{FF2B5EF4-FFF2-40B4-BE49-F238E27FC236}">
                      <a16:creationId xmlns:a16="http://schemas.microsoft.com/office/drawing/2014/main" id="{83674F5B-0102-697F-EE23-40B35F6212EE}"/>
                    </a:ext>
                  </a:extLst>
                </p:cNvPr>
                <p:cNvCxnSpPr>
                  <a:cxnSpLocks/>
                </p:cNvCxnSpPr>
                <p:nvPr/>
              </p:nvCxnSpPr>
              <p:spPr>
                <a:xfrm flipV="1">
                  <a:off x="9450154" y="1501772"/>
                  <a:ext cx="90993" cy="114086"/>
                </a:xfrm>
                <a:prstGeom prst="line">
                  <a:avLst/>
                </a:prstGeom>
                <a:noFill/>
                <a:ln w="12700" cap="flat" cmpd="sng" algn="ctr">
                  <a:solidFill>
                    <a:sysClr val="windowText" lastClr="000000"/>
                  </a:solidFill>
                  <a:prstDash val="solid"/>
                  <a:miter lim="800000"/>
                </a:ln>
                <a:effectLst/>
              </p:spPr>
            </p:cxnSp>
            <p:sp>
              <p:nvSpPr>
                <p:cNvPr id="326" name="Rounded Rectangle 325">
                  <a:extLst>
                    <a:ext uri="{FF2B5EF4-FFF2-40B4-BE49-F238E27FC236}">
                      <a16:creationId xmlns:a16="http://schemas.microsoft.com/office/drawing/2014/main" id="{E70AD32B-1307-1EEE-65B3-4E2F6B4F43F2}"/>
                    </a:ext>
                  </a:extLst>
                </p:cNvPr>
                <p:cNvSpPr/>
                <p:nvPr/>
              </p:nvSpPr>
              <p:spPr>
                <a:xfrm>
                  <a:off x="9449997" y="1272574"/>
                  <a:ext cx="47964" cy="105346"/>
                </a:xfrm>
                <a:prstGeom prst="round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Rounded Rectangle 326">
                  <a:extLst>
                    <a:ext uri="{FF2B5EF4-FFF2-40B4-BE49-F238E27FC236}">
                      <a16:creationId xmlns:a16="http://schemas.microsoft.com/office/drawing/2014/main" id="{16D2D9E6-424D-70EF-6B9D-3BAD1C3C2E02}"/>
                    </a:ext>
                  </a:extLst>
                </p:cNvPr>
                <p:cNvSpPr/>
                <p:nvPr/>
              </p:nvSpPr>
              <p:spPr>
                <a:xfrm rot="10800000">
                  <a:off x="9003331" y="1273022"/>
                  <a:ext cx="47964" cy="105346"/>
                </a:xfrm>
                <a:prstGeom prst="round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Rectangle 327">
                  <a:extLst>
                    <a:ext uri="{FF2B5EF4-FFF2-40B4-BE49-F238E27FC236}">
                      <a16:creationId xmlns:a16="http://schemas.microsoft.com/office/drawing/2014/main" id="{7CB958BB-741C-E41D-E8DF-05B956B82584}"/>
                    </a:ext>
                  </a:extLst>
                </p:cNvPr>
                <p:cNvSpPr/>
                <p:nvPr/>
              </p:nvSpPr>
              <p:spPr>
                <a:xfrm>
                  <a:off x="9190352" y="1442402"/>
                  <a:ext cx="126415" cy="45719"/>
                </a:xfrm>
                <a:prstGeom prst="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9" name="Rounded Rectangle 328">
                  <a:extLst>
                    <a:ext uri="{FF2B5EF4-FFF2-40B4-BE49-F238E27FC236}">
                      <a16:creationId xmlns:a16="http://schemas.microsoft.com/office/drawing/2014/main" id="{E5348E38-6A84-BDB7-6E79-E67B0D1F1F11}"/>
                    </a:ext>
                  </a:extLst>
                </p:cNvPr>
                <p:cNvSpPr/>
                <p:nvPr/>
              </p:nvSpPr>
              <p:spPr>
                <a:xfrm>
                  <a:off x="9168337" y="1240115"/>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Rounded Rectangle 329">
                  <a:extLst>
                    <a:ext uri="{FF2B5EF4-FFF2-40B4-BE49-F238E27FC236}">
                      <a16:creationId xmlns:a16="http://schemas.microsoft.com/office/drawing/2014/main" id="{CCB370C5-4878-0CFB-A112-9A5A5E835126}"/>
                    </a:ext>
                  </a:extLst>
                </p:cNvPr>
                <p:cNvSpPr/>
                <p:nvPr/>
              </p:nvSpPr>
              <p:spPr>
                <a:xfrm>
                  <a:off x="9294756" y="1240114"/>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a:extLst>
                    <a:ext uri="{FF2B5EF4-FFF2-40B4-BE49-F238E27FC236}">
                      <a16:creationId xmlns:a16="http://schemas.microsoft.com/office/drawing/2014/main" id="{65EFCE7A-1CAE-C9E7-E122-C73562CFCE0E}"/>
                    </a:ext>
                  </a:extLst>
                </p:cNvPr>
                <p:cNvSpPr/>
                <p:nvPr/>
              </p:nvSpPr>
              <p:spPr>
                <a:xfrm>
                  <a:off x="9208101" y="1081608"/>
                  <a:ext cx="82296" cy="82296"/>
                </a:xfrm>
                <a:prstGeom prst="ellipse">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32" name="Straight Connector 331">
                  <a:extLst>
                    <a:ext uri="{FF2B5EF4-FFF2-40B4-BE49-F238E27FC236}">
                      <a16:creationId xmlns:a16="http://schemas.microsoft.com/office/drawing/2014/main" id="{6379E79D-09C6-2A17-A0E8-C9AD5E80D982}"/>
                    </a:ext>
                  </a:extLst>
                </p:cNvPr>
                <p:cNvCxnSpPr>
                  <a:cxnSpLocks/>
                  <a:stCxn id="324" idx="0"/>
                  <a:endCxn id="331" idx="4"/>
                </p:cNvCxnSpPr>
                <p:nvPr/>
              </p:nvCxnSpPr>
              <p:spPr>
                <a:xfrm flipH="1" flipV="1">
                  <a:off x="9249249" y="1163904"/>
                  <a:ext cx="975" cy="40239"/>
                </a:xfrm>
                <a:prstGeom prst="line">
                  <a:avLst/>
                </a:prstGeom>
                <a:noFill/>
                <a:ln w="6350" cap="flat" cmpd="sng" algn="ctr">
                  <a:solidFill>
                    <a:srgbClr val="ED7D31">
                      <a:lumMod val="50000"/>
                    </a:srgbClr>
                  </a:solidFill>
                  <a:prstDash val="solid"/>
                  <a:miter lim="800000"/>
                </a:ln>
                <a:effectLst/>
              </p:spPr>
            </p:cxnSp>
            <p:sp>
              <p:nvSpPr>
                <p:cNvPr id="333" name="Block Arc 332">
                  <a:extLst>
                    <a:ext uri="{FF2B5EF4-FFF2-40B4-BE49-F238E27FC236}">
                      <a16:creationId xmlns:a16="http://schemas.microsoft.com/office/drawing/2014/main" id="{89189645-5E8A-FA2E-4370-6B449B4EBC68}"/>
                    </a:ext>
                  </a:extLst>
                </p:cNvPr>
                <p:cNvSpPr/>
                <p:nvPr/>
              </p:nvSpPr>
              <p:spPr>
                <a:xfrm rot="13036940">
                  <a:off x="9524502" y="1420443"/>
                  <a:ext cx="84803" cy="95828"/>
                </a:xfrm>
                <a:prstGeom prst="blockArc">
                  <a:avLst>
                    <a:gd name="adj1" fmla="val 10644378"/>
                    <a:gd name="adj2" fmla="val 0"/>
                    <a:gd name="adj3" fmla="val 25000"/>
                  </a:avLst>
                </a:prstGeom>
                <a:solidFill>
                  <a:sysClr val="windowText" lastClr="000000"/>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64" name="Group 263">
                <a:extLst>
                  <a:ext uri="{FF2B5EF4-FFF2-40B4-BE49-F238E27FC236}">
                    <a16:creationId xmlns:a16="http://schemas.microsoft.com/office/drawing/2014/main" id="{BDFBBDCA-06FB-2BF1-2FE6-137CFFCFACE3}"/>
                  </a:ext>
                </a:extLst>
              </p:cNvPr>
              <p:cNvGrpSpPr/>
              <p:nvPr/>
            </p:nvGrpSpPr>
            <p:grpSpPr>
              <a:xfrm>
                <a:off x="470475" y="3571982"/>
                <a:ext cx="7238497" cy="3039624"/>
                <a:chOff x="470475" y="3571982"/>
                <a:chExt cx="7238497" cy="3039624"/>
              </a:xfrm>
            </p:grpSpPr>
            <p:grpSp>
              <p:nvGrpSpPr>
                <p:cNvPr id="265" name="Group 264">
                  <a:extLst>
                    <a:ext uri="{FF2B5EF4-FFF2-40B4-BE49-F238E27FC236}">
                      <a16:creationId xmlns:a16="http://schemas.microsoft.com/office/drawing/2014/main" id="{8CB8401A-86C7-4836-38F3-4012D8AFA0C9}"/>
                    </a:ext>
                  </a:extLst>
                </p:cNvPr>
                <p:cNvGrpSpPr/>
                <p:nvPr/>
              </p:nvGrpSpPr>
              <p:grpSpPr>
                <a:xfrm rot="5400000">
                  <a:off x="1752901" y="3901565"/>
                  <a:ext cx="948533" cy="289367"/>
                  <a:chOff x="10076190" y="3931058"/>
                  <a:chExt cx="979693" cy="298873"/>
                </a:xfrm>
              </p:grpSpPr>
              <p:sp>
                <p:nvSpPr>
                  <p:cNvPr id="321" name="Freeform 320">
                    <a:extLst>
                      <a:ext uri="{FF2B5EF4-FFF2-40B4-BE49-F238E27FC236}">
                        <a16:creationId xmlns:a16="http://schemas.microsoft.com/office/drawing/2014/main" id="{64C6D1E4-156A-1D80-71CD-08B7A3598658}"/>
                      </a:ext>
                    </a:extLst>
                  </p:cNvPr>
                  <p:cNvSpPr/>
                  <p:nvPr/>
                </p:nvSpPr>
                <p:spPr>
                  <a:xfrm>
                    <a:off x="10230432" y="3931058"/>
                    <a:ext cx="825451" cy="298873"/>
                  </a:xfrm>
                  <a:custGeom>
                    <a:avLst/>
                    <a:gdLst>
                      <a:gd name="connsiteX0" fmla="*/ 0 w 825451"/>
                      <a:gd name="connsiteY0" fmla="*/ 170783 h 298873"/>
                      <a:gd name="connsiteX1" fmla="*/ 88950 w 825451"/>
                      <a:gd name="connsiteY1" fmla="*/ 7116 h 298873"/>
                      <a:gd name="connsiteX2" fmla="*/ 185015 w 825451"/>
                      <a:gd name="connsiteY2" fmla="*/ 298870 h 298873"/>
                      <a:gd name="connsiteX3" fmla="*/ 288196 w 825451"/>
                      <a:gd name="connsiteY3" fmla="*/ 0 h 298873"/>
                      <a:gd name="connsiteX4" fmla="*/ 387820 w 825451"/>
                      <a:gd name="connsiteY4" fmla="*/ 295312 h 298873"/>
                      <a:gd name="connsiteX5" fmla="*/ 462537 w 825451"/>
                      <a:gd name="connsiteY5" fmla="*/ 42696 h 298873"/>
                      <a:gd name="connsiteX6" fmla="*/ 547929 w 825451"/>
                      <a:gd name="connsiteY6" fmla="*/ 213479 h 298873"/>
                      <a:gd name="connsiteX7" fmla="*/ 615530 w 825451"/>
                      <a:gd name="connsiteY7" fmla="*/ 81834 h 298873"/>
                      <a:gd name="connsiteX8" fmla="*/ 683132 w 825451"/>
                      <a:gd name="connsiteY8" fmla="*/ 188573 h 298873"/>
                      <a:gd name="connsiteX9" fmla="*/ 729385 w 825451"/>
                      <a:gd name="connsiteY9" fmla="*/ 117414 h 298873"/>
                      <a:gd name="connsiteX10" fmla="*/ 825451 w 825451"/>
                      <a:gd name="connsiteY10" fmla="*/ 113856 h 2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5451" h="298873">
                        <a:moveTo>
                          <a:pt x="0" y="170783"/>
                        </a:moveTo>
                        <a:cubicBezTo>
                          <a:pt x="29057" y="78275"/>
                          <a:pt x="58114" y="-14232"/>
                          <a:pt x="88950" y="7116"/>
                        </a:cubicBezTo>
                        <a:cubicBezTo>
                          <a:pt x="119786" y="28464"/>
                          <a:pt x="151807" y="300056"/>
                          <a:pt x="185015" y="298870"/>
                        </a:cubicBezTo>
                        <a:cubicBezTo>
                          <a:pt x="218223" y="297684"/>
                          <a:pt x="254395" y="593"/>
                          <a:pt x="288196" y="0"/>
                        </a:cubicBezTo>
                        <a:cubicBezTo>
                          <a:pt x="321997" y="-593"/>
                          <a:pt x="358763" y="288196"/>
                          <a:pt x="387820" y="295312"/>
                        </a:cubicBezTo>
                        <a:cubicBezTo>
                          <a:pt x="416877" y="302428"/>
                          <a:pt x="435852" y="56335"/>
                          <a:pt x="462537" y="42696"/>
                        </a:cubicBezTo>
                        <a:cubicBezTo>
                          <a:pt x="489222" y="29057"/>
                          <a:pt x="522430" y="206956"/>
                          <a:pt x="547929" y="213479"/>
                        </a:cubicBezTo>
                        <a:cubicBezTo>
                          <a:pt x="573428" y="220002"/>
                          <a:pt x="592996" y="85985"/>
                          <a:pt x="615530" y="81834"/>
                        </a:cubicBezTo>
                        <a:cubicBezTo>
                          <a:pt x="638064" y="77683"/>
                          <a:pt x="664156" y="182643"/>
                          <a:pt x="683132" y="188573"/>
                        </a:cubicBezTo>
                        <a:cubicBezTo>
                          <a:pt x="702108" y="194503"/>
                          <a:pt x="705665" y="129867"/>
                          <a:pt x="729385" y="117414"/>
                        </a:cubicBezTo>
                        <a:cubicBezTo>
                          <a:pt x="753105" y="104961"/>
                          <a:pt x="789278" y="109408"/>
                          <a:pt x="825451" y="113856"/>
                        </a:cubicBezTo>
                      </a:path>
                    </a:pathLst>
                  </a:custGeom>
                  <a:noFill/>
                  <a:ln w="28575" cap="flat" cmpd="sng" algn="ctr">
                    <a:solidFill>
                      <a:srgbClr val="332F2E"/>
                    </a:solidFill>
                    <a:prstDash val="solid"/>
                    <a:headEnd type="none"/>
                    <a:tailEnd type="triangle"/>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a:ea typeface="+mn-ea"/>
                      <a:cs typeface="+mn-cs"/>
                    </a:endParaRPr>
                  </a:p>
                </p:txBody>
              </p:sp>
              <p:cxnSp>
                <p:nvCxnSpPr>
                  <p:cNvPr id="322" name="Straight Connector 321">
                    <a:extLst>
                      <a:ext uri="{FF2B5EF4-FFF2-40B4-BE49-F238E27FC236}">
                        <a16:creationId xmlns:a16="http://schemas.microsoft.com/office/drawing/2014/main" id="{CFDDDCBF-769F-A1F1-4471-2D30E49A58FA}"/>
                      </a:ext>
                    </a:extLst>
                  </p:cNvPr>
                  <p:cNvCxnSpPr>
                    <a:cxnSpLocks/>
                  </p:cNvCxnSpPr>
                  <p:nvPr/>
                </p:nvCxnSpPr>
                <p:spPr>
                  <a:xfrm flipH="1">
                    <a:off x="10076190" y="4098283"/>
                    <a:ext cx="157800" cy="0"/>
                  </a:xfrm>
                  <a:prstGeom prst="line">
                    <a:avLst/>
                  </a:prstGeom>
                  <a:noFill/>
                  <a:ln w="12700" cap="flat" cmpd="sng" algn="ctr">
                    <a:solidFill>
                      <a:srgbClr val="332F2E"/>
                    </a:solidFill>
                    <a:prstDash val="solid"/>
                  </a:ln>
                  <a:effectLst/>
                </p:spPr>
              </p:cxnSp>
            </p:grpSp>
            <p:sp>
              <p:nvSpPr>
                <p:cNvPr id="266" name="TextBox 265">
                  <a:extLst>
                    <a:ext uri="{FF2B5EF4-FFF2-40B4-BE49-F238E27FC236}">
                      <a16:creationId xmlns:a16="http://schemas.microsoft.com/office/drawing/2014/main" id="{2D54A58B-7092-FC6E-FF43-251E49CA2340}"/>
                    </a:ext>
                  </a:extLst>
                </p:cNvPr>
                <p:cNvSpPr txBox="1"/>
                <p:nvPr/>
              </p:nvSpPr>
              <p:spPr>
                <a:xfrm>
                  <a:off x="589556" y="3752812"/>
                  <a:ext cx="1489639" cy="646331"/>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Rollouts can launch </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t>another MCTS agent</a:t>
                  </a:r>
                  <a:br>
                    <a:rPr kumimoji="0" lang="en-US" sz="1200" b="1"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rPr>
                  </a:br>
                  <a:endParaRPr kumimoji="0" lang="en-US" sz="1200" b="1" i="0" u="none" strike="noStrike" kern="0" cap="none" spc="0" normalizeH="0" baseline="0" noProof="0" dirty="0">
                    <a:ln>
                      <a:noFill/>
                    </a:ln>
                    <a:solidFill>
                      <a:srgbClr val="332F2E"/>
                    </a:solidFill>
                    <a:effectLst/>
                    <a:uLnTx/>
                    <a:uFillTx/>
                    <a:latin typeface="Calibri" panose="020F0502020204030204" pitchFamily="34" charset="0"/>
                    <a:ea typeface="+mn-ea"/>
                    <a:cs typeface="Calibri" panose="020F0502020204030204" pitchFamily="34" charset="0"/>
                  </a:endParaRPr>
                </a:p>
              </p:txBody>
            </p:sp>
            <p:sp>
              <p:nvSpPr>
                <p:cNvPr id="267" name="TextBox 266">
                  <a:extLst>
                    <a:ext uri="{FF2B5EF4-FFF2-40B4-BE49-F238E27FC236}">
                      <a16:creationId xmlns:a16="http://schemas.microsoft.com/office/drawing/2014/main" id="{16F5BFC5-5B28-9665-5671-ED5C9E430F95}"/>
                    </a:ext>
                  </a:extLst>
                </p:cNvPr>
                <p:cNvSpPr txBox="1"/>
                <p:nvPr/>
              </p:nvSpPr>
              <p:spPr>
                <a:xfrm>
                  <a:off x="470475" y="4557938"/>
                  <a:ext cx="9480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PKS </a:t>
                  </a:r>
                  <a:b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agent</a:t>
                  </a:r>
                </a:p>
              </p:txBody>
            </p:sp>
            <p:cxnSp>
              <p:nvCxnSpPr>
                <p:cNvPr id="268" name="Straight Arrow Connector 267">
                  <a:extLst>
                    <a:ext uri="{FF2B5EF4-FFF2-40B4-BE49-F238E27FC236}">
                      <a16:creationId xmlns:a16="http://schemas.microsoft.com/office/drawing/2014/main" id="{B4BA559F-47F2-E0F5-BA84-50B8BDFD7743}"/>
                    </a:ext>
                  </a:extLst>
                </p:cNvPr>
                <p:cNvCxnSpPr>
                  <a:cxnSpLocks/>
                </p:cNvCxnSpPr>
                <p:nvPr/>
              </p:nvCxnSpPr>
              <p:spPr>
                <a:xfrm>
                  <a:off x="2227785" y="5018883"/>
                  <a:ext cx="4050" cy="483846"/>
                </a:xfrm>
                <a:prstGeom prst="straightConnector1">
                  <a:avLst/>
                </a:prstGeom>
                <a:noFill/>
                <a:ln w="28575" cap="flat" cmpd="sng" algn="ctr">
                  <a:solidFill>
                    <a:srgbClr val="ED7D31">
                      <a:lumMod val="75000"/>
                    </a:srgbClr>
                  </a:solidFill>
                  <a:prstDash val="solid"/>
                  <a:miter lim="800000"/>
                  <a:tailEnd type="triangle"/>
                </a:ln>
                <a:effectLst/>
              </p:spPr>
            </p:cxnSp>
            <p:cxnSp>
              <p:nvCxnSpPr>
                <p:cNvPr id="269" name="Straight Arrow Connector 268">
                  <a:extLst>
                    <a:ext uri="{FF2B5EF4-FFF2-40B4-BE49-F238E27FC236}">
                      <a16:creationId xmlns:a16="http://schemas.microsoft.com/office/drawing/2014/main" id="{3B1DD848-D958-6E9E-2548-B2852B850EC1}"/>
                    </a:ext>
                  </a:extLst>
                </p:cNvPr>
                <p:cNvCxnSpPr>
                  <a:cxnSpLocks/>
                </p:cNvCxnSpPr>
                <p:nvPr/>
              </p:nvCxnSpPr>
              <p:spPr>
                <a:xfrm>
                  <a:off x="2230902" y="5018883"/>
                  <a:ext cx="832431" cy="483846"/>
                </a:xfrm>
                <a:prstGeom prst="straightConnector1">
                  <a:avLst/>
                </a:prstGeom>
                <a:noFill/>
                <a:ln w="28575" cap="flat" cmpd="sng" algn="ctr">
                  <a:solidFill>
                    <a:srgbClr val="ED7D31">
                      <a:lumMod val="75000"/>
                    </a:srgbClr>
                  </a:solidFill>
                  <a:prstDash val="solid"/>
                  <a:miter lim="800000"/>
                  <a:tailEnd type="triangle"/>
                </a:ln>
                <a:effectLst/>
              </p:spPr>
            </p:cxnSp>
            <p:sp>
              <p:nvSpPr>
                <p:cNvPr id="270" name="Oval 269">
                  <a:extLst>
                    <a:ext uri="{FF2B5EF4-FFF2-40B4-BE49-F238E27FC236}">
                      <a16:creationId xmlns:a16="http://schemas.microsoft.com/office/drawing/2014/main" id="{4A91EE2B-E075-00F0-9D29-7D6904AE37EC}"/>
                    </a:ext>
                  </a:extLst>
                </p:cNvPr>
                <p:cNvSpPr/>
                <p:nvPr/>
              </p:nvSpPr>
              <p:spPr>
                <a:xfrm>
                  <a:off x="2079195" y="5633505"/>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id="{E63FF66C-344D-5EC4-6B23-2651D94630CD}"/>
                    </a:ext>
                  </a:extLst>
                </p:cNvPr>
                <p:cNvSpPr/>
                <p:nvPr/>
              </p:nvSpPr>
              <p:spPr>
                <a:xfrm>
                  <a:off x="2886540" y="5630719"/>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7EC9778E-F6A2-E037-3326-E35ECADC8D44}"/>
                        </a:ext>
                      </a:extLst>
                    </p:cNvPr>
                    <p:cNvSpPr txBox="1"/>
                    <p:nvPr/>
                  </p:nvSpPr>
                  <p:spPr>
                    <a:xfrm>
                      <a:off x="3850752" y="6114129"/>
                      <a:ext cx="152355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Set of modules,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𝑀</m:t>
                          </m:r>
                        </m:oMath>
                      </a14:m>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2" name="TextBox 271">
                      <a:extLst>
                        <a:ext uri="{FF2B5EF4-FFF2-40B4-BE49-F238E27FC236}">
                          <a16:creationId xmlns:a16="http://schemas.microsoft.com/office/drawing/2014/main" id="{7EC9778E-F6A2-E037-3326-E35ECADC8D44}"/>
                        </a:ext>
                      </a:extLst>
                    </p:cNvPr>
                    <p:cNvSpPr txBox="1">
                      <a:spLocks noRot="1" noChangeAspect="1" noMove="1" noResize="1" noEditPoints="1" noAdjustHandles="1" noChangeArrowheads="1" noChangeShapeType="1" noTextEdit="1"/>
                    </p:cNvSpPr>
                    <p:nvPr/>
                  </p:nvSpPr>
                  <p:spPr>
                    <a:xfrm>
                      <a:off x="3850752" y="6114129"/>
                      <a:ext cx="1523559" cy="246221"/>
                    </a:xfrm>
                    <a:prstGeom prst="rect">
                      <a:avLst/>
                    </a:prstGeom>
                    <a:blipFill>
                      <a:blip r:embed="rId20"/>
                      <a:stretch>
                        <a:fillRect l="-8264" t="-25000" r="-3306" b="-50000"/>
                      </a:stretch>
                    </a:blipFill>
                  </p:spPr>
                  <p:txBody>
                    <a:bodyPr/>
                    <a:lstStyle/>
                    <a:p>
                      <a:r>
                        <a:rPr lang="en-US">
                          <a:noFill/>
                        </a:rPr>
                        <a:t> </a:t>
                      </a:r>
                    </a:p>
                  </p:txBody>
                </p:sp>
              </mc:Fallback>
            </mc:AlternateContent>
            <p:grpSp>
              <p:nvGrpSpPr>
                <p:cNvPr id="273" name="Group 272">
                  <a:extLst>
                    <a:ext uri="{FF2B5EF4-FFF2-40B4-BE49-F238E27FC236}">
                      <a16:creationId xmlns:a16="http://schemas.microsoft.com/office/drawing/2014/main" id="{23373254-2567-0410-43DD-08E5D40CE4BD}"/>
                    </a:ext>
                  </a:extLst>
                </p:cNvPr>
                <p:cNvGrpSpPr/>
                <p:nvPr/>
              </p:nvGrpSpPr>
              <p:grpSpPr>
                <a:xfrm>
                  <a:off x="3957399" y="5078703"/>
                  <a:ext cx="729368" cy="297180"/>
                  <a:chOff x="4934001" y="4650529"/>
                  <a:chExt cx="729368" cy="297180"/>
                </a:xfrm>
              </p:grpSpPr>
              <p:sp>
                <p:nvSpPr>
                  <p:cNvPr id="319" name="Oval 318">
                    <a:extLst>
                      <a:ext uri="{FF2B5EF4-FFF2-40B4-BE49-F238E27FC236}">
                        <a16:creationId xmlns:a16="http://schemas.microsoft.com/office/drawing/2014/main" id="{DCD6583C-EDAE-F6A1-BB98-A11E536C22B8}"/>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20" name="TextBox 319">
                    <a:extLst>
                      <a:ext uri="{FF2B5EF4-FFF2-40B4-BE49-F238E27FC236}">
                        <a16:creationId xmlns:a16="http://schemas.microsoft.com/office/drawing/2014/main" id="{1535B89B-C6DB-F5EA-D6E4-DA83A7642D2C}"/>
                      </a:ext>
                    </a:extLst>
                  </p:cNvPr>
                  <p:cNvSpPr txBox="1"/>
                  <p:nvPr/>
                </p:nvSpPr>
                <p:spPr>
                  <a:xfrm>
                    <a:off x="4934001" y="4670710"/>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KS</a:t>
                    </a:r>
                  </a:p>
                </p:txBody>
              </p:sp>
            </p:grpSp>
            <p:sp>
              <p:nvSpPr>
                <p:cNvPr id="274" name="TextBox 273">
                  <a:extLst>
                    <a:ext uri="{FF2B5EF4-FFF2-40B4-BE49-F238E27FC236}">
                      <a16:creationId xmlns:a16="http://schemas.microsoft.com/office/drawing/2014/main" id="{3090DF85-6E25-E15B-1FCB-71BF04293D3E}"/>
                    </a:ext>
                  </a:extLst>
                </p:cNvPr>
                <p:cNvSpPr txBox="1"/>
                <p:nvPr/>
              </p:nvSpPr>
              <p:spPr>
                <a:xfrm>
                  <a:off x="5562157" y="5060751"/>
                  <a:ext cx="2952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x</a:t>
                  </a:r>
                </a:p>
              </p:txBody>
            </p:sp>
            <p:pic>
              <p:nvPicPr>
                <p:cNvPr id="275" name="Picture 274">
                  <a:extLst>
                    <a:ext uri="{FF2B5EF4-FFF2-40B4-BE49-F238E27FC236}">
                      <a16:creationId xmlns:a16="http://schemas.microsoft.com/office/drawing/2014/main" id="{5EF8D36D-0AB5-2B1E-7979-BF38A2970A89}"/>
                    </a:ext>
                  </a:extLst>
                </p:cNvPr>
                <p:cNvPicPr>
                  <a:picLocks noChangeAspect="1"/>
                </p:cNvPicPr>
                <p:nvPr/>
              </p:nvPicPr>
              <p:blipFill>
                <a:blip r:embed="rId21"/>
                <a:stretch>
                  <a:fillRect/>
                </a:stretch>
              </p:blipFill>
              <p:spPr>
                <a:xfrm>
                  <a:off x="6006732" y="5324930"/>
                  <a:ext cx="1360873" cy="528100"/>
                </a:xfrm>
                <a:prstGeom prst="rect">
                  <a:avLst/>
                </a:prstGeom>
              </p:spPr>
            </p:pic>
            <p:pic>
              <p:nvPicPr>
                <p:cNvPr id="276" name="Picture 275">
                  <a:extLst>
                    <a:ext uri="{FF2B5EF4-FFF2-40B4-BE49-F238E27FC236}">
                      <a16:creationId xmlns:a16="http://schemas.microsoft.com/office/drawing/2014/main" id="{DE6B50F8-3EA4-25A1-02B9-59C1387A0D07}"/>
                    </a:ext>
                  </a:extLst>
                </p:cNvPr>
                <p:cNvPicPr>
                  <a:picLocks noChangeAspect="1"/>
                </p:cNvPicPr>
                <p:nvPr/>
              </p:nvPicPr>
              <p:blipFill>
                <a:blip r:embed="rId22"/>
                <a:stretch>
                  <a:fillRect/>
                </a:stretch>
              </p:blipFill>
              <p:spPr>
                <a:xfrm>
                  <a:off x="6022201" y="4771135"/>
                  <a:ext cx="1360873" cy="690593"/>
                </a:xfrm>
                <a:prstGeom prst="rect">
                  <a:avLst/>
                </a:prstGeom>
              </p:spPr>
            </p:pic>
            <p:pic>
              <p:nvPicPr>
                <p:cNvPr id="277" name="Picture 276">
                  <a:extLst>
                    <a:ext uri="{FF2B5EF4-FFF2-40B4-BE49-F238E27FC236}">
                      <a16:creationId xmlns:a16="http://schemas.microsoft.com/office/drawing/2014/main" id="{1AC404F2-2819-863E-CF77-4C9674A4436D}"/>
                    </a:ext>
                  </a:extLst>
                </p:cNvPr>
                <p:cNvPicPr>
                  <a:picLocks noChangeAspect="1"/>
                </p:cNvPicPr>
                <p:nvPr/>
              </p:nvPicPr>
              <p:blipFill>
                <a:blip r:embed="rId23"/>
                <a:stretch>
                  <a:fillRect/>
                </a:stretch>
              </p:blipFill>
              <p:spPr>
                <a:xfrm>
                  <a:off x="5993084" y="4297398"/>
                  <a:ext cx="1430256" cy="697249"/>
                </a:xfrm>
                <a:prstGeom prst="rect">
                  <a:avLst/>
                </a:prstGeom>
              </p:spPr>
            </p:pic>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EB2B7A4-F00E-544C-1B34-2377F18883E4}"/>
                        </a:ext>
                      </a:extLst>
                    </p:cNvPr>
                    <p:cNvSpPr txBox="1"/>
                    <p:nvPr/>
                  </p:nvSpPr>
                  <p:spPr>
                    <a:xfrm>
                      <a:off x="3690296" y="4431957"/>
                      <a:ext cx="1907766" cy="16576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eqArr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qArr>
                              </m:e>
                            </m:d>
                          </m:oMath>
                        </m:oMathPara>
                      </a14:m>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8" name="TextBox 277">
                      <a:extLst>
                        <a:ext uri="{FF2B5EF4-FFF2-40B4-BE49-F238E27FC236}">
                          <a16:creationId xmlns:a16="http://schemas.microsoft.com/office/drawing/2014/main" id="{9EB2B7A4-F00E-544C-1B34-2377F18883E4}"/>
                        </a:ext>
                      </a:extLst>
                    </p:cNvPr>
                    <p:cNvSpPr txBox="1">
                      <a:spLocks noRot="1" noChangeAspect="1" noMove="1" noResize="1" noEditPoints="1" noAdjustHandles="1" noChangeArrowheads="1" noChangeShapeType="1" noTextEdit="1"/>
                    </p:cNvSpPr>
                    <p:nvPr/>
                  </p:nvSpPr>
                  <p:spPr>
                    <a:xfrm>
                      <a:off x="3690296" y="4431957"/>
                      <a:ext cx="1907766" cy="1657698"/>
                    </a:xfrm>
                    <a:prstGeom prst="rect">
                      <a:avLst/>
                    </a:prstGeom>
                    <a:blipFill>
                      <a:blip r:embed="rId24"/>
                      <a:stretch>
                        <a:fillRect t="-12121"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5BFDD082-B500-C4E9-EB1D-DAC041A29687}"/>
                        </a:ext>
                      </a:extLst>
                    </p:cNvPr>
                    <p:cNvSpPr txBox="1"/>
                    <p:nvPr/>
                  </p:nvSpPr>
                  <p:spPr>
                    <a:xfrm>
                      <a:off x="4488170" y="5789399"/>
                      <a:ext cx="38453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9" name="TextBox 278">
                      <a:extLst>
                        <a:ext uri="{FF2B5EF4-FFF2-40B4-BE49-F238E27FC236}">
                          <a16:creationId xmlns:a16="http://schemas.microsoft.com/office/drawing/2014/main" id="{5BFDD082-B500-C4E9-EB1D-DAC041A29687}"/>
                        </a:ext>
                      </a:extLst>
                    </p:cNvPr>
                    <p:cNvSpPr txBox="1">
                      <a:spLocks noRot="1" noChangeAspect="1" noMove="1" noResize="1" noEditPoints="1" noAdjustHandles="1" noChangeArrowheads="1" noChangeShapeType="1" noTextEdit="1"/>
                    </p:cNvSpPr>
                    <p:nvPr/>
                  </p:nvSpPr>
                  <p:spPr>
                    <a:xfrm>
                      <a:off x="4488170" y="5789399"/>
                      <a:ext cx="384536" cy="276999"/>
                    </a:xfrm>
                    <a:prstGeom prst="rect">
                      <a:avLst/>
                    </a:prstGeom>
                    <a:blipFill>
                      <a:blip r:embed="rId25"/>
                      <a:stretch>
                        <a:fillRect b="-4545"/>
                      </a:stretch>
                    </a:blipFill>
                  </p:spPr>
                  <p:txBody>
                    <a:bodyPr/>
                    <a:lstStyle/>
                    <a:p>
                      <a:r>
                        <a:rPr lang="en-US">
                          <a:noFill/>
                        </a:rPr>
                        <a:t> </a:t>
                      </a:r>
                    </a:p>
                  </p:txBody>
                </p:sp>
              </mc:Fallback>
            </mc:AlternateContent>
            <p:sp>
              <p:nvSpPr>
                <p:cNvPr id="280" name="Oval 279">
                  <a:extLst>
                    <a:ext uri="{FF2B5EF4-FFF2-40B4-BE49-F238E27FC236}">
                      <a16:creationId xmlns:a16="http://schemas.microsoft.com/office/drawing/2014/main" id="{A07BE8EB-B80A-5FD6-BAD0-AE955A3636D7}"/>
                    </a:ext>
                  </a:extLst>
                </p:cNvPr>
                <p:cNvSpPr/>
                <p:nvPr/>
              </p:nvSpPr>
              <p:spPr>
                <a:xfrm>
                  <a:off x="1271850" y="5631347"/>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81" name="Straight Arrow Connector 280">
                  <a:extLst>
                    <a:ext uri="{FF2B5EF4-FFF2-40B4-BE49-F238E27FC236}">
                      <a16:creationId xmlns:a16="http://schemas.microsoft.com/office/drawing/2014/main" id="{097CB563-D762-DC2E-0105-A3F1AF91F240}"/>
                    </a:ext>
                  </a:extLst>
                </p:cNvPr>
                <p:cNvCxnSpPr>
                  <a:cxnSpLocks/>
                </p:cNvCxnSpPr>
                <p:nvPr/>
              </p:nvCxnSpPr>
              <p:spPr>
                <a:xfrm flipH="1">
                  <a:off x="1395901" y="5023822"/>
                  <a:ext cx="820465" cy="478907"/>
                </a:xfrm>
                <a:prstGeom prst="straightConnector1">
                  <a:avLst/>
                </a:prstGeom>
                <a:noFill/>
                <a:ln w="28575" cap="flat" cmpd="sng" algn="ctr">
                  <a:solidFill>
                    <a:srgbClr val="ED7D31">
                      <a:lumMod val="75000"/>
                    </a:srgbClr>
                  </a:solidFill>
                  <a:prstDash val="solid"/>
                  <a:miter lim="800000"/>
                  <a:tailEnd type="triangle"/>
                </a:ln>
                <a:effectLst/>
              </p:spPr>
            </p:cxnSp>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FCB4F190-516A-31A3-9F70-542BCCB85FA4}"/>
                        </a:ext>
                      </a:extLst>
                    </p:cNvPr>
                    <p:cNvSpPr txBox="1"/>
                    <p:nvPr/>
                  </p:nvSpPr>
                  <p:spPr>
                    <a:xfrm>
                      <a:off x="2901471" y="5078709"/>
                      <a:ext cx="90159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2" name="TextBox 281">
                      <a:extLst>
                        <a:ext uri="{FF2B5EF4-FFF2-40B4-BE49-F238E27FC236}">
                          <a16:creationId xmlns:a16="http://schemas.microsoft.com/office/drawing/2014/main" id="{FCB4F190-516A-31A3-9F70-542BCCB85FA4}"/>
                        </a:ext>
                      </a:extLst>
                    </p:cNvPr>
                    <p:cNvSpPr txBox="1">
                      <a:spLocks noRot="1" noChangeAspect="1" noMove="1" noResize="1" noEditPoints="1" noAdjustHandles="1" noChangeArrowheads="1" noChangeShapeType="1" noTextEdit="1"/>
                    </p:cNvSpPr>
                    <p:nvPr/>
                  </p:nvSpPr>
                  <p:spPr>
                    <a:xfrm>
                      <a:off x="2901471" y="5078709"/>
                      <a:ext cx="901592" cy="246221"/>
                    </a:xfrm>
                    <a:prstGeom prst="rect">
                      <a:avLst/>
                    </a:prstGeom>
                    <a:blipFill>
                      <a:blip r:embed="rId26"/>
                      <a:stretch>
                        <a:fillRect l="-2778" t="-4762" r="-8333" b="-33333"/>
                      </a:stretch>
                    </a:blipFill>
                  </p:spPr>
                  <p:txBody>
                    <a:bodyPr/>
                    <a:lstStyle/>
                    <a:p>
                      <a:r>
                        <a:rPr lang="en-US">
                          <a:noFill/>
                        </a:rPr>
                        <a:t> </a:t>
                      </a:r>
                    </a:p>
                  </p:txBody>
                </p:sp>
              </mc:Fallback>
            </mc:AlternateContent>
            <p:grpSp>
              <p:nvGrpSpPr>
                <p:cNvPr id="283" name="Group 282">
                  <a:extLst>
                    <a:ext uri="{FF2B5EF4-FFF2-40B4-BE49-F238E27FC236}">
                      <a16:creationId xmlns:a16="http://schemas.microsoft.com/office/drawing/2014/main" id="{BA041E32-3552-36AE-23C3-C6D4768C7B25}"/>
                    </a:ext>
                  </a:extLst>
                </p:cNvPr>
                <p:cNvGrpSpPr/>
                <p:nvPr/>
              </p:nvGrpSpPr>
              <p:grpSpPr>
                <a:xfrm>
                  <a:off x="4256736" y="5078703"/>
                  <a:ext cx="729368" cy="297180"/>
                  <a:chOff x="4934001" y="4650529"/>
                  <a:chExt cx="729368" cy="297180"/>
                </a:xfrm>
              </p:grpSpPr>
              <p:sp>
                <p:nvSpPr>
                  <p:cNvPr id="317" name="Oval 316">
                    <a:extLst>
                      <a:ext uri="{FF2B5EF4-FFF2-40B4-BE49-F238E27FC236}">
                        <a16:creationId xmlns:a16="http://schemas.microsoft.com/office/drawing/2014/main" id="{68D7DDE8-9ABA-87D9-753D-2A8660161747}"/>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18" name="TextBox 317">
                    <a:extLst>
                      <a:ext uri="{FF2B5EF4-FFF2-40B4-BE49-F238E27FC236}">
                        <a16:creationId xmlns:a16="http://schemas.microsoft.com/office/drawing/2014/main" id="{8C4AA3A4-EB01-9521-1024-384B2FCB256C}"/>
                      </a:ext>
                    </a:extLst>
                  </p:cNvPr>
                  <p:cNvSpPr txBox="1"/>
                  <p:nvPr/>
                </p:nvSpPr>
                <p:spPr>
                  <a:xfrm>
                    <a:off x="4934001" y="4670710"/>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AT</a:t>
                    </a:r>
                  </a:p>
                </p:txBody>
              </p:sp>
            </p:grpSp>
            <p:grpSp>
              <p:nvGrpSpPr>
                <p:cNvPr id="284" name="Group 283">
                  <a:extLst>
                    <a:ext uri="{FF2B5EF4-FFF2-40B4-BE49-F238E27FC236}">
                      <a16:creationId xmlns:a16="http://schemas.microsoft.com/office/drawing/2014/main" id="{DA82EBBF-E49E-1CCF-F295-08BFCE87DEEE}"/>
                    </a:ext>
                  </a:extLst>
                </p:cNvPr>
                <p:cNvGrpSpPr/>
                <p:nvPr/>
              </p:nvGrpSpPr>
              <p:grpSpPr>
                <a:xfrm>
                  <a:off x="4563681" y="5084737"/>
                  <a:ext cx="729368" cy="297180"/>
                  <a:chOff x="4934001" y="4650529"/>
                  <a:chExt cx="729368" cy="297180"/>
                </a:xfrm>
              </p:grpSpPr>
              <p:sp>
                <p:nvSpPr>
                  <p:cNvPr id="315" name="Oval 314">
                    <a:extLst>
                      <a:ext uri="{FF2B5EF4-FFF2-40B4-BE49-F238E27FC236}">
                        <a16:creationId xmlns:a16="http://schemas.microsoft.com/office/drawing/2014/main" id="{E8950219-6EB9-C64C-E496-93C2A0AC08CF}"/>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16" name="TextBox 315">
                    <a:extLst>
                      <a:ext uri="{FF2B5EF4-FFF2-40B4-BE49-F238E27FC236}">
                        <a16:creationId xmlns:a16="http://schemas.microsoft.com/office/drawing/2014/main" id="{6EDC96B1-7AFD-55EF-22FB-F366D83C9906}"/>
                      </a:ext>
                    </a:extLst>
                  </p:cNvPr>
                  <p:cNvSpPr txBox="1"/>
                  <p:nvPr/>
                </p:nvSpPr>
                <p:spPr>
                  <a:xfrm>
                    <a:off x="4934001" y="4653118"/>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ACP</a:t>
                    </a:r>
                  </a:p>
                </p:txBody>
              </p:sp>
            </p:grpSp>
            <p:grpSp>
              <p:nvGrpSpPr>
                <p:cNvPr id="285" name="Group 284">
                  <a:extLst>
                    <a:ext uri="{FF2B5EF4-FFF2-40B4-BE49-F238E27FC236}">
                      <a16:creationId xmlns:a16="http://schemas.microsoft.com/office/drawing/2014/main" id="{646A9E5C-B644-F59A-DED6-89EEE3333A28}"/>
                    </a:ext>
                  </a:extLst>
                </p:cNvPr>
                <p:cNvGrpSpPr/>
                <p:nvPr/>
              </p:nvGrpSpPr>
              <p:grpSpPr>
                <a:xfrm>
                  <a:off x="3818120" y="5437977"/>
                  <a:ext cx="729368" cy="297180"/>
                  <a:chOff x="4934001" y="4650529"/>
                  <a:chExt cx="729368" cy="297180"/>
                </a:xfrm>
              </p:grpSpPr>
              <p:sp>
                <p:nvSpPr>
                  <p:cNvPr id="313" name="Oval 312">
                    <a:extLst>
                      <a:ext uri="{FF2B5EF4-FFF2-40B4-BE49-F238E27FC236}">
                        <a16:creationId xmlns:a16="http://schemas.microsoft.com/office/drawing/2014/main" id="{71F7E6DB-A6EF-9EB1-0883-CA2B621D3279}"/>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14" name="TextBox 313">
                    <a:extLst>
                      <a:ext uri="{FF2B5EF4-FFF2-40B4-BE49-F238E27FC236}">
                        <a16:creationId xmlns:a16="http://schemas.microsoft.com/office/drawing/2014/main" id="{2FC34FE1-489D-C0FE-D1D5-A05A30518EB8}"/>
                      </a:ext>
                    </a:extLst>
                  </p:cNvPr>
                  <p:cNvSpPr txBox="1"/>
                  <p:nvPr/>
                </p:nvSpPr>
                <p:spPr>
                  <a:xfrm>
                    <a:off x="4934001" y="4670710"/>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KS</a:t>
                    </a:r>
                  </a:p>
                </p:txBody>
              </p:sp>
            </p:grpSp>
            <p:grpSp>
              <p:nvGrpSpPr>
                <p:cNvPr id="286" name="Group 285">
                  <a:extLst>
                    <a:ext uri="{FF2B5EF4-FFF2-40B4-BE49-F238E27FC236}">
                      <a16:creationId xmlns:a16="http://schemas.microsoft.com/office/drawing/2014/main" id="{D58C46C4-4710-82D4-1ECB-5CC4B7F33975}"/>
                    </a:ext>
                  </a:extLst>
                </p:cNvPr>
                <p:cNvGrpSpPr/>
                <p:nvPr/>
              </p:nvGrpSpPr>
              <p:grpSpPr>
                <a:xfrm>
                  <a:off x="4117457" y="5443831"/>
                  <a:ext cx="729368" cy="297180"/>
                  <a:chOff x="4934001" y="4650529"/>
                  <a:chExt cx="729368" cy="297180"/>
                </a:xfrm>
              </p:grpSpPr>
              <p:sp>
                <p:nvSpPr>
                  <p:cNvPr id="311" name="Oval 310">
                    <a:extLst>
                      <a:ext uri="{FF2B5EF4-FFF2-40B4-BE49-F238E27FC236}">
                        <a16:creationId xmlns:a16="http://schemas.microsoft.com/office/drawing/2014/main" id="{891FC0AD-7C2B-7620-2C4B-1FF838CCBF28}"/>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12" name="TextBox 311">
                    <a:extLst>
                      <a:ext uri="{FF2B5EF4-FFF2-40B4-BE49-F238E27FC236}">
                        <a16:creationId xmlns:a16="http://schemas.microsoft.com/office/drawing/2014/main" id="{8356963F-77BD-E29F-75F4-F7AF0F4F350E}"/>
                      </a:ext>
                    </a:extLst>
                  </p:cNvPr>
                  <p:cNvSpPr txBox="1"/>
                  <p:nvPr/>
                </p:nvSpPr>
                <p:spPr>
                  <a:xfrm>
                    <a:off x="4934001" y="4670710"/>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AT</a:t>
                    </a:r>
                  </a:p>
                </p:txBody>
              </p:sp>
            </p:grpSp>
            <p:grpSp>
              <p:nvGrpSpPr>
                <p:cNvPr id="287" name="Group 286">
                  <a:extLst>
                    <a:ext uri="{FF2B5EF4-FFF2-40B4-BE49-F238E27FC236}">
                      <a16:creationId xmlns:a16="http://schemas.microsoft.com/office/drawing/2014/main" id="{9CEBEB81-69CD-80BD-76B7-8F594886C2B8}"/>
                    </a:ext>
                  </a:extLst>
                </p:cNvPr>
                <p:cNvGrpSpPr/>
                <p:nvPr/>
              </p:nvGrpSpPr>
              <p:grpSpPr>
                <a:xfrm>
                  <a:off x="4424402" y="5443831"/>
                  <a:ext cx="729368" cy="297180"/>
                  <a:chOff x="4934001" y="4650529"/>
                  <a:chExt cx="729368" cy="297180"/>
                </a:xfrm>
              </p:grpSpPr>
              <p:sp>
                <p:nvSpPr>
                  <p:cNvPr id="309" name="Oval 308">
                    <a:extLst>
                      <a:ext uri="{FF2B5EF4-FFF2-40B4-BE49-F238E27FC236}">
                        <a16:creationId xmlns:a16="http://schemas.microsoft.com/office/drawing/2014/main" id="{0B1D0177-0D1C-2C6D-D55B-62155030B6DD}"/>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10" name="TextBox 309">
                    <a:extLst>
                      <a:ext uri="{FF2B5EF4-FFF2-40B4-BE49-F238E27FC236}">
                        <a16:creationId xmlns:a16="http://schemas.microsoft.com/office/drawing/2014/main" id="{D2F686EF-3527-3C12-20D8-76BA5759D498}"/>
                      </a:ext>
                    </a:extLst>
                  </p:cNvPr>
                  <p:cNvSpPr txBox="1"/>
                  <p:nvPr/>
                </p:nvSpPr>
                <p:spPr>
                  <a:xfrm>
                    <a:off x="4934001" y="4653118"/>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KR</a:t>
                    </a:r>
                  </a:p>
                </p:txBody>
              </p:sp>
            </p:grpSp>
            <p:grpSp>
              <p:nvGrpSpPr>
                <p:cNvPr id="288" name="Group 287">
                  <a:extLst>
                    <a:ext uri="{FF2B5EF4-FFF2-40B4-BE49-F238E27FC236}">
                      <a16:creationId xmlns:a16="http://schemas.microsoft.com/office/drawing/2014/main" id="{DC1A4306-E5FF-4865-3320-5EF6A6C06947}"/>
                    </a:ext>
                  </a:extLst>
                </p:cNvPr>
                <p:cNvGrpSpPr/>
                <p:nvPr/>
              </p:nvGrpSpPr>
              <p:grpSpPr>
                <a:xfrm>
                  <a:off x="4738358" y="5443831"/>
                  <a:ext cx="729368" cy="297180"/>
                  <a:chOff x="4934001" y="4650529"/>
                  <a:chExt cx="729368" cy="297180"/>
                </a:xfrm>
              </p:grpSpPr>
              <p:sp>
                <p:nvSpPr>
                  <p:cNvPr id="307" name="Oval 306">
                    <a:extLst>
                      <a:ext uri="{FF2B5EF4-FFF2-40B4-BE49-F238E27FC236}">
                        <a16:creationId xmlns:a16="http://schemas.microsoft.com/office/drawing/2014/main" id="{10D94BD1-B858-761E-65B3-83B4EB5C25CC}"/>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08" name="TextBox 307">
                    <a:extLst>
                      <a:ext uri="{FF2B5EF4-FFF2-40B4-BE49-F238E27FC236}">
                        <a16:creationId xmlns:a16="http://schemas.microsoft.com/office/drawing/2014/main" id="{0DB73830-41F0-A4CA-52A0-46677B68355C}"/>
                      </a:ext>
                    </a:extLst>
                  </p:cNvPr>
                  <p:cNvSpPr txBox="1"/>
                  <p:nvPr/>
                </p:nvSpPr>
                <p:spPr>
                  <a:xfrm>
                    <a:off x="4934001" y="4653118"/>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ACP</a:t>
                    </a:r>
                  </a:p>
                </p:txBody>
              </p:sp>
            </p:grpSp>
            <p:grpSp>
              <p:nvGrpSpPr>
                <p:cNvPr id="289" name="Group 288">
                  <a:extLst>
                    <a:ext uri="{FF2B5EF4-FFF2-40B4-BE49-F238E27FC236}">
                      <a16:creationId xmlns:a16="http://schemas.microsoft.com/office/drawing/2014/main" id="{1F574738-98C4-F08E-F42B-28EC5B81666D}"/>
                    </a:ext>
                  </a:extLst>
                </p:cNvPr>
                <p:cNvGrpSpPr/>
                <p:nvPr/>
              </p:nvGrpSpPr>
              <p:grpSpPr>
                <a:xfrm>
                  <a:off x="3780924" y="4723833"/>
                  <a:ext cx="729368" cy="297180"/>
                  <a:chOff x="4934001" y="4650529"/>
                  <a:chExt cx="729368" cy="297180"/>
                </a:xfrm>
              </p:grpSpPr>
              <p:sp>
                <p:nvSpPr>
                  <p:cNvPr id="305" name="Oval 304">
                    <a:extLst>
                      <a:ext uri="{FF2B5EF4-FFF2-40B4-BE49-F238E27FC236}">
                        <a16:creationId xmlns:a16="http://schemas.microsoft.com/office/drawing/2014/main" id="{E03549B4-A73A-45F8-33B3-F8F7E3BC6352}"/>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06" name="TextBox 305">
                    <a:extLst>
                      <a:ext uri="{FF2B5EF4-FFF2-40B4-BE49-F238E27FC236}">
                        <a16:creationId xmlns:a16="http://schemas.microsoft.com/office/drawing/2014/main" id="{2CF8A3E0-9927-D68E-797B-8D4FE2B19396}"/>
                      </a:ext>
                    </a:extLst>
                  </p:cNvPr>
                  <p:cNvSpPr txBox="1"/>
                  <p:nvPr/>
                </p:nvSpPr>
                <p:spPr>
                  <a:xfrm>
                    <a:off x="4934001" y="4670710"/>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KS</a:t>
                    </a:r>
                  </a:p>
                </p:txBody>
              </p:sp>
            </p:grpSp>
            <p:grpSp>
              <p:nvGrpSpPr>
                <p:cNvPr id="290" name="Group 289">
                  <a:extLst>
                    <a:ext uri="{FF2B5EF4-FFF2-40B4-BE49-F238E27FC236}">
                      <a16:creationId xmlns:a16="http://schemas.microsoft.com/office/drawing/2014/main" id="{CC50232F-7893-7D0F-4E8F-DF56FB1CF63B}"/>
                    </a:ext>
                  </a:extLst>
                </p:cNvPr>
                <p:cNvGrpSpPr/>
                <p:nvPr/>
              </p:nvGrpSpPr>
              <p:grpSpPr>
                <a:xfrm>
                  <a:off x="4080261" y="4729687"/>
                  <a:ext cx="729368" cy="297180"/>
                  <a:chOff x="4934001" y="4650529"/>
                  <a:chExt cx="729368" cy="297180"/>
                </a:xfrm>
              </p:grpSpPr>
              <p:sp>
                <p:nvSpPr>
                  <p:cNvPr id="303" name="Oval 302">
                    <a:extLst>
                      <a:ext uri="{FF2B5EF4-FFF2-40B4-BE49-F238E27FC236}">
                        <a16:creationId xmlns:a16="http://schemas.microsoft.com/office/drawing/2014/main" id="{5025C968-4492-F5C9-C0D2-DFCA8FFA5F3E}"/>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04" name="TextBox 303">
                    <a:extLst>
                      <a:ext uri="{FF2B5EF4-FFF2-40B4-BE49-F238E27FC236}">
                        <a16:creationId xmlns:a16="http://schemas.microsoft.com/office/drawing/2014/main" id="{486A6011-0FF7-9359-EEE6-CB8A07E1EA50}"/>
                      </a:ext>
                    </a:extLst>
                  </p:cNvPr>
                  <p:cNvSpPr txBox="1"/>
                  <p:nvPr/>
                </p:nvSpPr>
                <p:spPr>
                  <a:xfrm>
                    <a:off x="4934001" y="4670710"/>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AT</a:t>
                    </a:r>
                  </a:p>
                </p:txBody>
              </p:sp>
            </p:grpSp>
            <p:grpSp>
              <p:nvGrpSpPr>
                <p:cNvPr id="291" name="Group 290">
                  <a:extLst>
                    <a:ext uri="{FF2B5EF4-FFF2-40B4-BE49-F238E27FC236}">
                      <a16:creationId xmlns:a16="http://schemas.microsoft.com/office/drawing/2014/main" id="{1DEE870A-FE54-532C-F130-89672209625D}"/>
                    </a:ext>
                  </a:extLst>
                </p:cNvPr>
                <p:cNvGrpSpPr/>
                <p:nvPr/>
              </p:nvGrpSpPr>
              <p:grpSpPr>
                <a:xfrm>
                  <a:off x="4387206" y="4729687"/>
                  <a:ext cx="729368" cy="297180"/>
                  <a:chOff x="4934001" y="4650529"/>
                  <a:chExt cx="729368" cy="297180"/>
                </a:xfrm>
              </p:grpSpPr>
              <p:sp>
                <p:nvSpPr>
                  <p:cNvPr id="301" name="Oval 300">
                    <a:extLst>
                      <a:ext uri="{FF2B5EF4-FFF2-40B4-BE49-F238E27FC236}">
                        <a16:creationId xmlns:a16="http://schemas.microsoft.com/office/drawing/2014/main" id="{42F71CF8-B771-4720-215B-0F9A11B84199}"/>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02" name="TextBox 301">
                    <a:extLst>
                      <a:ext uri="{FF2B5EF4-FFF2-40B4-BE49-F238E27FC236}">
                        <a16:creationId xmlns:a16="http://schemas.microsoft.com/office/drawing/2014/main" id="{C830DC5C-A6BC-E918-37E3-0B20587B82FA}"/>
                      </a:ext>
                    </a:extLst>
                  </p:cNvPr>
                  <p:cNvSpPr txBox="1"/>
                  <p:nvPr/>
                </p:nvSpPr>
                <p:spPr>
                  <a:xfrm>
                    <a:off x="4934001" y="4653118"/>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KR</a:t>
                    </a:r>
                  </a:p>
                </p:txBody>
              </p:sp>
            </p:grpSp>
            <p:grpSp>
              <p:nvGrpSpPr>
                <p:cNvPr id="292" name="Group 291">
                  <a:extLst>
                    <a:ext uri="{FF2B5EF4-FFF2-40B4-BE49-F238E27FC236}">
                      <a16:creationId xmlns:a16="http://schemas.microsoft.com/office/drawing/2014/main" id="{0582B7D2-8457-6D38-5011-3732AFA35789}"/>
                    </a:ext>
                  </a:extLst>
                </p:cNvPr>
                <p:cNvGrpSpPr/>
                <p:nvPr/>
              </p:nvGrpSpPr>
              <p:grpSpPr>
                <a:xfrm>
                  <a:off x="4701162" y="4729687"/>
                  <a:ext cx="729368" cy="297180"/>
                  <a:chOff x="4934001" y="4650529"/>
                  <a:chExt cx="729368" cy="297180"/>
                </a:xfrm>
              </p:grpSpPr>
              <p:sp>
                <p:nvSpPr>
                  <p:cNvPr id="299" name="Oval 298">
                    <a:extLst>
                      <a:ext uri="{FF2B5EF4-FFF2-40B4-BE49-F238E27FC236}">
                        <a16:creationId xmlns:a16="http://schemas.microsoft.com/office/drawing/2014/main" id="{27F732E9-2F90-EA0E-FA45-287D9C799B50}"/>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300" name="TextBox 299">
                    <a:extLst>
                      <a:ext uri="{FF2B5EF4-FFF2-40B4-BE49-F238E27FC236}">
                        <a16:creationId xmlns:a16="http://schemas.microsoft.com/office/drawing/2014/main" id="{23C8F5DC-E204-8FDD-B028-4223BB9DAB0F}"/>
                      </a:ext>
                    </a:extLst>
                  </p:cNvPr>
                  <p:cNvSpPr txBox="1"/>
                  <p:nvPr/>
                </p:nvSpPr>
                <p:spPr>
                  <a:xfrm>
                    <a:off x="4934001" y="4653118"/>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ACP</a:t>
                    </a:r>
                  </a:p>
                </p:txBody>
              </p:sp>
            </p:grpSp>
            <p:grpSp>
              <p:nvGrpSpPr>
                <p:cNvPr id="293" name="Group 292">
                  <a:extLst>
                    <a:ext uri="{FF2B5EF4-FFF2-40B4-BE49-F238E27FC236}">
                      <a16:creationId xmlns:a16="http://schemas.microsoft.com/office/drawing/2014/main" id="{65E969E0-52D9-20E3-C2ED-33250D281B40}"/>
                    </a:ext>
                  </a:extLst>
                </p:cNvPr>
                <p:cNvGrpSpPr/>
                <p:nvPr/>
              </p:nvGrpSpPr>
              <p:grpSpPr>
                <a:xfrm>
                  <a:off x="4536719" y="4459580"/>
                  <a:ext cx="729368" cy="297180"/>
                  <a:chOff x="4934001" y="4650529"/>
                  <a:chExt cx="729368" cy="297180"/>
                </a:xfrm>
              </p:grpSpPr>
              <p:sp>
                <p:nvSpPr>
                  <p:cNvPr id="297" name="Oval 296">
                    <a:extLst>
                      <a:ext uri="{FF2B5EF4-FFF2-40B4-BE49-F238E27FC236}">
                        <a16:creationId xmlns:a16="http://schemas.microsoft.com/office/drawing/2014/main" id="{CA0913F9-1748-90DB-86AF-BAF323EF1EDA}"/>
                      </a:ext>
                    </a:extLst>
                  </p:cNvPr>
                  <p:cNvSpPr/>
                  <p:nvPr/>
                </p:nvSpPr>
                <p:spPr>
                  <a:xfrm>
                    <a:off x="5150096" y="4650529"/>
                    <a:ext cx="297180" cy="297180"/>
                  </a:xfrm>
                  <a:prstGeom prst="ellips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298" name="TextBox 297">
                    <a:extLst>
                      <a:ext uri="{FF2B5EF4-FFF2-40B4-BE49-F238E27FC236}">
                        <a16:creationId xmlns:a16="http://schemas.microsoft.com/office/drawing/2014/main" id="{946F234D-B358-8D6A-C2FC-D241C517E60B}"/>
                      </a:ext>
                    </a:extLst>
                  </p:cNvPr>
                  <p:cNvSpPr txBox="1"/>
                  <p:nvPr/>
                </p:nvSpPr>
                <p:spPr>
                  <a:xfrm>
                    <a:off x="4934001" y="4653118"/>
                    <a:ext cx="7293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DH</a:t>
                    </a:r>
                  </a:p>
                </p:txBody>
              </p:sp>
            </p:gr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7B9D0DF1-F618-9639-5D5F-EDB162D8AAD0}"/>
                        </a:ext>
                      </a:extLst>
                    </p:cNvPr>
                    <p:cNvSpPr txBox="1"/>
                    <p:nvPr/>
                  </p:nvSpPr>
                  <p:spPr>
                    <a:xfrm>
                      <a:off x="5801206" y="4454828"/>
                      <a:ext cx="1907766" cy="16576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eqArr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e>
                                </m:eqArr>
                              </m:e>
                            </m:d>
                          </m:oMath>
                        </m:oMathPara>
                      </a14:m>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4" name="TextBox 293">
                      <a:extLst>
                        <a:ext uri="{FF2B5EF4-FFF2-40B4-BE49-F238E27FC236}">
                          <a16:creationId xmlns:a16="http://schemas.microsoft.com/office/drawing/2014/main" id="{7B9D0DF1-F618-9639-5D5F-EDB162D8AAD0}"/>
                        </a:ext>
                      </a:extLst>
                    </p:cNvPr>
                    <p:cNvSpPr txBox="1">
                      <a:spLocks noRot="1" noChangeAspect="1" noMove="1" noResize="1" noEditPoints="1" noAdjustHandles="1" noChangeArrowheads="1" noChangeShapeType="1" noTextEdit="1"/>
                    </p:cNvSpPr>
                    <p:nvPr/>
                  </p:nvSpPr>
                  <p:spPr>
                    <a:xfrm>
                      <a:off x="5801206" y="4454828"/>
                      <a:ext cx="1907766" cy="1657698"/>
                    </a:xfrm>
                    <a:prstGeom prst="rect">
                      <a:avLst/>
                    </a:prstGeom>
                    <a:blipFill>
                      <a:blip r:embed="rId27"/>
                      <a:stretch>
                        <a:fillRect t="-12121"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4CCC2BE9-4045-D84D-7C8A-D86E98E947F8}"/>
                        </a:ext>
                      </a:extLst>
                    </p:cNvPr>
                    <p:cNvSpPr txBox="1"/>
                    <p:nvPr/>
                  </p:nvSpPr>
                  <p:spPr>
                    <a:xfrm>
                      <a:off x="6608181" y="5779309"/>
                      <a:ext cx="38453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5" name="TextBox 294">
                      <a:extLst>
                        <a:ext uri="{FF2B5EF4-FFF2-40B4-BE49-F238E27FC236}">
                          <a16:creationId xmlns:a16="http://schemas.microsoft.com/office/drawing/2014/main" id="{4CCC2BE9-4045-D84D-7C8A-D86E98E947F8}"/>
                        </a:ext>
                      </a:extLst>
                    </p:cNvPr>
                    <p:cNvSpPr txBox="1">
                      <a:spLocks noRot="1" noChangeAspect="1" noMove="1" noResize="1" noEditPoints="1" noAdjustHandles="1" noChangeArrowheads="1" noChangeShapeType="1" noTextEdit="1"/>
                    </p:cNvSpPr>
                    <p:nvPr/>
                  </p:nvSpPr>
                  <p:spPr>
                    <a:xfrm>
                      <a:off x="6608181" y="5779309"/>
                      <a:ext cx="384536" cy="276999"/>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TextBox 295">
                      <a:extLst>
                        <a:ext uri="{FF2B5EF4-FFF2-40B4-BE49-F238E27FC236}">
                          <a16:creationId xmlns:a16="http://schemas.microsoft.com/office/drawing/2014/main" id="{A4868815-F45B-31E0-F4A4-6DB09F8C2F01}"/>
                        </a:ext>
                      </a:extLst>
                    </p:cNvPr>
                    <p:cNvSpPr txBox="1"/>
                    <p:nvPr/>
                  </p:nvSpPr>
                  <p:spPr>
                    <a:xfrm>
                      <a:off x="5993309" y="6119163"/>
                      <a:ext cx="129894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Set of acyl-CoA </a:t>
                      </a:r>
                      <a:b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substrates,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𝑁</m:t>
                          </m:r>
                        </m:oMath>
                      </a14:m>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6" name="TextBox 295">
                      <a:extLst>
                        <a:ext uri="{FF2B5EF4-FFF2-40B4-BE49-F238E27FC236}">
                          <a16:creationId xmlns:a16="http://schemas.microsoft.com/office/drawing/2014/main" id="{A4868815-F45B-31E0-F4A4-6DB09F8C2F01}"/>
                        </a:ext>
                      </a:extLst>
                    </p:cNvPr>
                    <p:cNvSpPr txBox="1">
                      <a:spLocks noRot="1" noChangeAspect="1" noMove="1" noResize="1" noEditPoints="1" noAdjustHandles="1" noChangeArrowheads="1" noChangeShapeType="1" noTextEdit="1"/>
                    </p:cNvSpPr>
                    <p:nvPr/>
                  </p:nvSpPr>
                  <p:spPr>
                    <a:xfrm>
                      <a:off x="5993309" y="6119163"/>
                      <a:ext cx="1298945" cy="492443"/>
                    </a:xfrm>
                    <a:prstGeom prst="rect">
                      <a:avLst/>
                    </a:prstGeom>
                    <a:blipFill>
                      <a:blip r:embed="rId29"/>
                      <a:stretch>
                        <a:fillRect l="-8654" t="-12500" r="-8654" b="-22500"/>
                      </a:stretch>
                    </a:blipFill>
                  </p:spPr>
                  <p:txBody>
                    <a:bodyPr/>
                    <a:lstStyle/>
                    <a:p>
                      <a:r>
                        <a:rPr lang="en-US">
                          <a:noFill/>
                        </a:rPr>
                        <a:t> </a:t>
                      </a:r>
                    </a:p>
                  </p:txBody>
                </p:sp>
              </mc:Fallback>
            </mc:AlternateContent>
          </p:grpSp>
        </p:grpSp>
      </p:grpSp>
      <p:grpSp>
        <p:nvGrpSpPr>
          <p:cNvPr id="335" name="Group 334">
            <a:extLst>
              <a:ext uri="{FF2B5EF4-FFF2-40B4-BE49-F238E27FC236}">
                <a16:creationId xmlns:a16="http://schemas.microsoft.com/office/drawing/2014/main" id="{2EB86AC9-F9B4-B3B3-0507-D667130AD8FE}"/>
              </a:ext>
            </a:extLst>
          </p:cNvPr>
          <p:cNvGrpSpPr/>
          <p:nvPr/>
        </p:nvGrpSpPr>
        <p:grpSpPr>
          <a:xfrm>
            <a:off x="447895" y="2427177"/>
            <a:ext cx="6250664" cy="1545634"/>
            <a:chOff x="447895" y="2427177"/>
            <a:chExt cx="6250664" cy="1545634"/>
          </a:xfrm>
        </p:grpSpPr>
        <p:cxnSp>
          <p:nvCxnSpPr>
            <p:cNvPr id="337" name="Straight Arrow Connector 336">
              <a:extLst>
                <a:ext uri="{FF2B5EF4-FFF2-40B4-BE49-F238E27FC236}">
                  <a16:creationId xmlns:a16="http://schemas.microsoft.com/office/drawing/2014/main" id="{07D88CDE-410B-0A31-4464-6C10452CB3E7}"/>
                </a:ext>
              </a:extLst>
            </p:cNvPr>
            <p:cNvCxnSpPr>
              <a:cxnSpLocks/>
            </p:cNvCxnSpPr>
            <p:nvPr/>
          </p:nvCxnSpPr>
          <p:spPr>
            <a:xfrm>
              <a:off x="2983285" y="2427177"/>
              <a:ext cx="628862" cy="707275"/>
            </a:xfrm>
            <a:prstGeom prst="straightConnector1">
              <a:avLst/>
            </a:prstGeom>
            <a:noFill/>
            <a:ln w="28575" cap="flat" cmpd="sng" algn="ctr">
              <a:solidFill>
                <a:srgbClr val="538234"/>
              </a:solidFill>
              <a:prstDash val="solid"/>
              <a:miter lim="800000"/>
              <a:tailEnd type="triangle"/>
            </a:ln>
            <a:effectLst/>
          </p:spPr>
        </p:cxnSp>
        <p:cxnSp>
          <p:nvCxnSpPr>
            <p:cNvPr id="338" name="Straight Arrow Connector 337">
              <a:extLst>
                <a:ext uri="{FF2B5EF4-FFF2-40B4-BE49-F238E27FC236}">
                  <a16:creationId xmlns:a16="http://schemas.microsoft.com/office/drawing/2014/main" id="{5DB232AB-56A1-AB7A-DA92-305F0F97B72B}"/>
                </a:ext>
              </a:extLst>
            </p:cNvPr>
            <p:cNvCxnSpPr>
              <a:cxnSpLocks/>
            </p:cNvCxnSpPr>
            <p:nvPr/>
          </p:nvCxnSpPr>
          <p:spPr>
            <a:xfrm flipH="1">
              <a:off x="2201035" y="2430364"/>
              <a:ext cx="630936" cy="704088"/>
            </a:xfrm>
            <a:prstGeom prst="straightConnector1">
              <a:avLst/>
            </a:prstGeom>
            <a:noFill/>
            <a:ln w="28575" cap="flat" cmpd="sng" algn="ctr">
              <a:solidFill>
                <a:srgbClr val="2E74B6"/>
              </a:solidFill>
              <a:prstDash val="solid"/>
              <a:miter lim="800000"/>
              <a:tailEnd type="triangle"/>
            </a:ln>
            <a:effectLst/>
          </p:spPr>
        </p:cxnSp>
        <p:sp>
          <p:nvSpPr>
            <p:cNvPr id="339" name="Oval 338">
              <a:extLst>
                <a:ext uri="{FF2B5EF4-FFF2-40B4-BE49-F238E27FC236}">
                  <a16:creationId xmlns:a16="http://schemas.microsoft.com/office/drawing/2014/main" id="{4621ACE0-DED7-9EAD-E9E5-A020B564B908}"/>
                </a:ext>
              </a:extLst>
            </p:cNvPr>
            <p:cNvSpPr/>
            <p:nvPr/>
          </p:nvSpPr>
          <p:spPr>
            <a:xfrm>
              <a:off x="3451151" y="3196945"/>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37A0EA60-7D73-F25E-C556-1F877B48A742}"/>
                    </a:ext>
                  </a:extLst>
                </p:cNvPr>
                <p:cNvSpPr txBox="1"/>
                <p:nvPr/>
              </p:nvSpPr>
              <p:spPr>
                <a:xfrm>
                  <a:off x="2756697" y="2594825"/>
                  <a:ext cx="259686" cy="307777"/>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xmlns="">
            <p:sp>
              <p:nvSpPr>
                <p:cNvPr id="340" name="TextBox 339">
                  <a:extLst>
                    <a:ext uri="{FF2B5EF4-FFF2-40B4-BE49-F238E27FC236}">
                      <a16:creationId xmlns:a16="http://schemas.microsoft.com/office/drawing/2014/main" id="{37A0EA60-7D73-F25E-C556-1F877B48A742}"/>
                    </a:ext>
                  </a:extLst>
                </p:cNvPr>
                <p:cNvSpPr txBox="1">
                  <a:spLocks noRot="1" noChangeAspect="1" noMove="1" noResize="1" noEditPoints="1" noAdjustHandles="1" noChangeArrowheads="1" noChangeShapeType="1" noTextEdit="1"/>
                </p:cNvSpPr>
                <p:nvPr/>
              </p:nvSpPr>
              <p:spPr>
                <a:xfrm>
                  <a:off x="2756697" y="2594825"/>
                  <a:ext cx="259686" cy="307777"/>
                </a:xfrm>
                <a:prstGeom prst="rect">
                  <a:avLst/>
                </a:prstGeom>
                <a:blipFill>
                  <a:blip r:embed="rId30"/>
                  <a:stretch>
                    <a:fillRect/>
                  </a:stretch>
                </a:blipFill>
              </p:spPr>
              <p:txBody>
                <a:bodyPr/>
                <a:lstStyle/>
                <a:p>
                  <a:r>
                    <a:rPr lang="en-US">
                      <a:noFill/>
                    </a:rPr>
                    <a:t> </a:t>
                  </a:r>
                </a:p>
              </p:txBody>
            </p:sp>
          </mc:Fallback>
        </mc:AlternateContent>
        <p:pic>
          <p:nvPicPr>
            <p:cNvPr id="341" name="Picture 340">
              <a:extLst>
                <a:ext uri="{FF2B5EF4-FFF2-40B4-BE49-F238E27FC236}">
                  <a16:creationId xmlns:a16="http://schemas.microsoft.com/office/drawing/2014/main" id="{2EADA907-4278-6937-3835-52FE28A522C4}"/>
                </a:ext>
              </a:extLst>
            </p:cNvPr>
            <p:cNvPicPr>
              <a:picLocks noChangeAspect="1"/>
            </p:cNvPicPr>
            <p:nvPr/>
          </p:nvPicPr>
          <p:blipFill>
            <a:blip r:embed="rId31"/>
            <a:stretch>
              <a:fillRect/>
            </a:stretch>
          </p:blipFill>
          <p:spPr>
            <a:xfrm>
              <a:off x="447895" y="2866182"/>
              <a:ext cx="1456459" cy="948391"/>
            </a:xfrm>
            <a:prstGeom prst="rect">
              <a:avLst/>
            </a:prstGeom>
          </p:spPr>
        </p:pic>
        <p:sp>
          <p:nvSpPr>
            <p:cNvPr id="342" name="Rounded Rectangle 341">
              <a:extLst>
                <a:ext uri="{FF2B5EF4-FFF2-40B4-BE49-F238E27FC236}">
                  <a16:creationId xmlns:a16="http://schemas.microsoft.com/office/drawing/2014/main" id="{E5E41D6C-503B-81ED-4B7C-58EFCF3BE9C7}"/>
                </a:ext>
              </a:extLst>
            </p:cNvPr>
            <p:cNvSpPr/>
            <p:nvPr/>
          </p:nvSpPr>
          <p:spPr>
            <a:xfrm>
              <a:off x="2056351" y="3195693"/>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Rounded Rectangle 342">
              <a:extLst>
                <a:ext uri="{FF2B5EF4-FFF2-40B4-BE49-F238E27FC236}">
                  <a16:creationId xmlns:a16="http://schemas.microsoft.com/office/drawing/2014/main" id="{E1650DC9-4366-DE47-A241-437D56A53A9D}"/>
                </a:ext>
              </a:extLst>
            </p:cNvPr>
            <p:cNvSpPr/>
            <p:nvPr/>
          </p:nvSpPr>
          <p:spPr>
            <a:xfrm>
              <a:off x="5112586" y="3204757"/>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44" name="Straight Arrow Connector 343">
              <a:extLst>
                <a:ext uri="{FF2B5EF4-FFF2-40B4-BE49-F238E27FC236}">
                  <a16:creationId xmlns:a16="http://schemas.microsoft.com/office/drawing/2014/main" id="{448410B3-4F41-22B1-2958-021CEFF95325}"/>
                </a:ext>
              </a:extLst>
            </p:cNvPr>
            <p:cNvCxnSpPr>
              <a:cxnSpLocks/>
            </p:cNvCxnSpPr>
            <p:nvPr/>
          </p:nvCxnSpPr>
          <p:spPr>
            <a:xfrm>
              <a:off x="4614246" y="2430364"/>
              <a:ext cx="628862" cy="707275"/>
            </a:xfrm>
            <a:prstGeom prst="straightConnector1">
              <a:avLst/>
            </a:prstGeom>
            <a:noFill/>
            <a:ln w="28575" cap="flat" cmpd="sng" algn="ctr">
              <a:solidFill>
                <a:srgbClr val="538234"/>
              </a:solidFill>
              <a:prstDash val="solid"/>
              <a:miter lim="800000"/>
              <a:tailEnd type="triangle"/>
            </a:ln>
            <a:effectLst/>
          </p:spPr>
        </p:cxnSp>
        <p:cxnSp>
          <p:nvCxnSpPr>
            <p:cNvPr id="345" name="Straight Arrow Connector 344">
              <a:extLst>
                <a:ext uri="{FF2B5EF4-FFF2-40B4-BE49-F238E27FC236}">
                  <a16:creationId xmlns:a16="http://schemas.microsoft.com/office/drawing/2014/main" id="{384DCA4A-C947-B832-B041-54D577B2A232}"/>
                </a:ext>
              </a:extLst>
            </p:cNvPr>
            <p:cNvCxnSpPr>
              <a:cxnSpLocks/>
            </p:cNvCxnSpPr>
            <p:nvPr/>
          </p:nvCxnSpPr>
          <p:spPr>
            <a:xfrm>
              <a:off x="4567752" y="2427177"/>
              <a:ext cx="0" cy="700901"/>
            </a:xfrm>
            <a:prstGeom prst="straightConnector1">
              <a:avLst/>
            </a:prstGeom>
            <a:noFill/>
            <a:ln w="28575" cap="flat" cmpd="sng" algn="ctr">
              <a:solidFill>
                <a:srgbClr val="2E74B6"/>
              </a:solidFill>
              <a:prstDash val="solid"/>
              <a:miter lim="800000"/>
              <a:tailEnd type="triangle"/>
            </a:ln>
            <a:effectLst/>
          </p:spPr>
        </p:cxnSp>
        <p:pic>
          <p:nvPicPr>
            <p:cNvPr id="346" name="Picture 345">
              <a:extLst>
                <a:ext uri="{FF2B5EF4-FFF2-40B4-BE49-F238E27FC236}">
                  <a16:creationId xmlns:a16="http://schemas.microsoft.com/office/drawing/2014/main" id="{9F1C36A6-1BBD-B9BE-1AAA-BC7980FD8EFE}"/>
                </a:ext>
              </a:extLst>
            </p:cNvPr>
            <p:cNvPicPr>
              <a:picLocks noChangeAspect="1"/>
            </p:cNvPicPr>
            <p:nvPr/>
          </p:nvPicPr>
          <p:blipFill>
            <a:blip r:embed="rId32"/>
            <a:stretch>
              <a:fillRect/>
            </a:stretch>
          </p:blipFill>
          <p:spPr>
            <a:xfrm>
              <a:off x="5567184" y="3121477"/>
              <a:ext cx="1131375" cy="455927"/>
            </a:xfrm>
            <a:prstGeom prst="rect">
              <a:avLst/>
            </a:prstGeom>
          </p:spPr>
        </p:pic>
        <p:sp>
          <p:nvSpPr>
            <p:cNvPr id="347" name="TextBox 346">
              <a:extLst>
                <a:ext uri="{FF2B5EF4-FFF2-40B4-BE49-F238E27FC236}">
                  <a16:creationId xmlns:a16="http://schemas.microsoft.com/office/drawing/2014/main" id="{45463D43-4024-2413-1161-AEB02F88A297}"/>
                </a:ext>
              </a:extLst>
            </p:cNvPr>
            <p:cNvSpPr txBox="1"/>
            <p:nvPr/>
          </p:nvSpPr>
          <p:spPr>
            <a:xfrm>
              <a:off x="4846888" y="3557313"/>
              <a:ext cx="1822935" cy="415498"/>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E74B6"/>
                  </a:solidFill>
                  <a:effectLst/>
                  <a:uLnTx/>
                  <a:uFillTx/>
                  <a:latin typeface="Open Sans"/>
                  <a:ea typeface="+mn-ea"/>
                  <a:cs typeface="+mn-cs"/>
                </a:rPr>
                <a:t>Chemical building block:</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E74B6"/>
                  </a:solidFill>
                  <a:effectLst/>
                  <a:uLnTx/>
                  <a:uFillTx/>
                  <a:latin typeface="Open Sans"/>
                  <a:ea typeface="+mn-ea"/>
                  <a:cs typeface="+mn-cs"/>
                </a:rPr>
                <a:t>3-phenylpropan-1-ol</a:t>
              </a:r>
            </a:p>
          </p:txBody>
        </p:sp>
        <p:sp>
          <p:nvSpPr>
            <p:cNvPr id="348" name="Oval 347">
              <a:extLst>
                <a:ext uri="{FF2B5EF4-FFF2-40B4-BE49-F238E27FC236}">
                  <a16:creationId xmlns:a16="http://schemas.microsoft.com/office/drawing/2014/main" id="{34082502-3DE5-3885-E35A-91692D227866}"/>
                </a:ext>
              </a:extLst>
            </p:cNvPr>
            <p:cNvSpPr/>
            <p:nvPr/>
          </p:nvSpPr>
          <p:spPr>
            <a:xfrm>
              <a:off x="4398961" y="3220577"/>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49" name="TextBox 348">
                  <a:extLst>
                    <a:ext uri="{FF2B5EF4-FFF2-40B4-BE49-F238E27FC236}">
                      <a16:creationId xmlns:a16="http://schemas.microsoft.com/office/drawing/2014/main" id="{3A1ED915-5405-75EE-5E04-E6CF1BF731EF}"/>
                    </a:ext>
                  </a:extLst>
                </p:cNvPr>
                <p:cNvSpPr txBox="1"/>
                <p:nvPr/>
              </p:nvSpPr>
              <p:spPr>
                <a:xfrm>
                  <a:off x="4591737" y="2601012"/>
                  <a:ext cx="259686" cy="307777"/>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xmlns="">
            <p:sp>
              <p:nvSpPr>
                <p:cNvPr id="349" name="TextBox 348">
                  <a:extLst>
                    <a:ext uri="{FF2B5EF4-FFF2-40B4-BE49-F238E27FC236}">
                      <a16:creationId xmlns:a16="http://schemas.microsoft.com/office/drawing/2014/main" id="{3A1ED915-5405-75EE-5E04-E6CF1BF731EF}"/>
                    </a:ext>
                  </a:extLst>
                </p:cNvPr>
                <p:cNvSpPr txBox="1">
                  <a:spLocks noRot="1" noChangeAspect="1" noMove="1" noResize="1" noEditPoints="1" noAdjustHandles="1" noChangeArrowheads="1" noChangeShapeType="1" noTextEdit="1"/>
                </p:cNvSpPr>
                <p:nvPr/>
              </p:nvSpPr>
              <p:spPr>
                <a:xfrm>
                  <a:off x="4591737" y="2601012"/>
                  <a:ext cx="259686" cy="307777"/>
                </a:xfrm>
                <a:prstGeom prst="rect">
                  <a:avLst/>
                </a:prstGeom>
                <a:blipFill>
                  <a:blip r:embed="rId3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36" name="TextBox 335">
                <a:extLst>
                  <a:ext uri="{FF2B5EF4-FFF2-40B4-BE49-F238E27FC236}">
                    <a16:creationId xmlns:a16="http://schemas.microsoft.com/office/drawing/2014/main" id="{59256D26-AD5D-BD53-B78D-D74A16CF7FFA}"/>
                  </a:ext>
                </a:extLst>
              </p:cNvPr>
              <p:cNvSpPr txBox="1"/>
              <p:nvPr/>
            </p:nvSpPr>
            <p:spPr>
              <a:xfrm>
                <a:off x="5288109" y="2914680"/>
                <a:ext cx="288091" cy="276999"/>
              </a:xfrm>
              <a:prstGeom prst="rect">
                <a:avLst/>
              </a:prstGeom>
              <a:noFill/>
            </p:spPr>
            <p:txBody>
              <a:bodyPr wrap="non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a:ln>
                                <a:noFill/>
                              </a:ln>
                              <a:solidFill>
                                <a:srgbClr val="332F2E"/>
                              </a:solidFill>
                              <a:effectLst/>
                              <a:uLnTx/>
                              <a:uFillTx/>
                              <a:latin typeface="Cambria Math" panose="02040503050406030204" pitchFamily="18" charset="0"/>
                              <a:ea typeface="+mn-ea"/>
                              <a:cs typeface="+mn-cs"/>
                            </a:rPr>
                            <m:t>𝑇</m:t>
                          </m:r>
                        </m:sub>
                      </m:sSub>
                    </m:oMath>
                  </m:oMathPara>
                </a14:m>
                <a:endParaRPr kumimoji="0" lang="en-US" sz="1800" b="0" i="0" u="none" strike="noStrike" kern="1200" cap="none" spc="0" normalizeH="0" baseline="0" noProof="0" dirty="0">
                  <a:ln>
                    <a:noFill/>
                  </a:ln>
                  <a:solidFill>
                    <a:srgbClr val="332F2E"/>
                  </a:solidFill>
                  <a:effectLst/>
                  <a:uLnTx/>
                  <a:uFillTx/>
                  <a:latin typeface="Open Sans"/>
                  <a:ea typeface="+mn-ea"/>
                  <a:cs typeface="+mn-cs"/>
                </a:endParaRPr>
              </a:p>
            </p:txBody>
          </p:sp>
        </mc:Choice>
        <mc:Fallback>
          <p:sp>
            <p:nvSpPr>
              <p:cNvPr id="336" name="TextBox 335">
                <a:extLst>
                  <a:ext uri="{FF2B5EF4-FFF2-40B4-BE49-F238E27FC236}">
                    <a16:creationId xmlns:a16="http://schemas.microsoft.com/office/drawing/2014/main" id="{59256D26-AD5D-BD53-B78D-D74A16CF7FFA}"/>
                  </a:ext>
                </a:extLst>
              </p:cNvPr>
              <p:cNvSpPr txBox="1">
                <a:spLocks noRot="1" noChangeAspect="1" noMove="1" noResize="1" noEditPoints="1" noAdjustHandles="1" noChangeArrowheads="1" noChangeShapeType="1" noTextEdit="1"/>
              </p:cNvSpPr>
              <p:nvPr/>
            </p:nvSpPr>
            <p:spPr>
              <a:xfrm>
                <a:off x="5288109" y="2914680"/>
                <a:ext cx="288091" cy="276999"/>
              </a:xfrm>
              <a:prstGeom prst="rect">
                <a:avLst/>
              </a:prstGeom>
              <a:blipFill>
                <a:blip r:embed="rId34"/>
                <a:stretch>
                  <a:fillRect l="-8333" b="-13043"/>
                </a:stretch>
              </a:blipFill>
            </p:spPr>
            <p:txBody>
              <a:bodyPr/>
              <a:lstStyle/>
              <a:p>
                <a:r>
                  <a:rPr lang="en-US">
                    <a:noFill/>
                  </a:rPr>
                  <a:t> </a:t>
                </a:r>
              </a:p>
            </p:txBody>
          </p:sp>
        </mc:Fallback>
      </mc:AlternateContent>
    </p:spTree>
    <p:extLst>
      <p:ext uri="{BB962C8B-B14F-4D97-AF65-F5344CB8AC3E}">
        <p14:creationId xmlns:p14="http://schemas.microsoft.com/office/powerpoint/2010/main" val="3770202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F89D45-C8E6-2362-672E-C63C1C7F4D3E}"/>
              </a:ext>
            </a:extLst>
          </p:cNvPr>
          <p:cNvSpPr txBox="1"/>
          <p:nvPr/>
        </p:nvSpPr>
        <p:spPr>
          <a:xfrm>
            <a:off x="2232214" y="1011348"/>
            <a:ext cx="643511" cy="307777"/>
          </a:xfrm>
          <a:prstGeom prst="rect">
            <a:avLst/>
          </a:prstGeom>
          <a:noFill/>
        </p:spPr>
        <p:txBody>
          <a:bodyPr wrap="none" rtlCol="0">
            <a:spAutoFit/>
          </a:bodyPr>
          <a:lstStyle/>
          <a:p>
            <a:pPr algn="ctr" defTabSz="1218987"/>
            <a:r>
              <a:rPr lang="en-US" sz="1400" b="1" dirty="0">
                <a:solidFill>
                  <a:srgbClr val="332F2E"/>
                </a:solidFill>
                <a:latin typeface="Calibri" panose="020F0502020204030204" pitchFamily="34" charset="0"/>
                <a:cs typeface="Calibri" panose="020F0502020204030204" pitchFamily="34" charset="0"/>
              </a:rPr>
              <a:t>Target</a:t>
            </a:r>
          </a:p>
        </p:txBody>
      </p:sp>
      <p:pic>
        <p:nvPicPr>
          <p:cNvPr id="8" name="Picture 7">
            <a:extLst>
              <a:ext uri="{FF2B5EF4-FFF2-40B4-BE49-F238E27FC236}">
                <a16:creationId xmlns:a16="http://schemas.microsoft.com/office/drawing/2014/main" id="{84C5301E-74BA-6AD2-ADF6-95A246974EF9}"/>
              </a:ext>
            </a:extLst>
          </p:cNvPr>
          <p:cNvPicPr>
            <a:picLocks noChangeAspect="1"/>
          </p:cNvPicPr>
          <p:nvPr/>
        </p:nvPicPr>
        <p:blipFill>
          <a:blip r:embed="rId2"/>
          <a:stretch>
            <a:fillRect/>
          </a:stretch>
        </p:blipFill>
        <p:spPr>
          <a:xfrm>
            <a:off x="1202038" y="919199"/>
            <a:ext cx="1293880" cy="814127"/>
          </a:xfrm>
          <a:prstGeom prst="rect">
            <a:avLst/>
          </a:prstGeom>
        </p:spPr>
      </p:pic>
      <p:sp>
        <p:nvSpPr>
          <p:cNvPr id="36" name="Oval 35">
            <a:extLst>
              <a:ext uri="{FF2B5EF4-FFF2-40B4-BE49-F238E27FC236}">
                <a16:creationId xmlns:a16="http://schemas.microsoft.com/office/drawing/2014/main" id="{AEB26BB7-A1F4-3CC4-C36B-619C87B24B4E}"/>
              </a:ext>
            </a:extLst>
          </p:cNvPr>
          <p:cNvSpPr/>
          <p:nvPr/>
        </p:nvSpPr>
        <p:spPr>
          <a:xfrm>
            <a:off x="1412011" y="2560463"/>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38" name="Oval 37">
            <a:extLst>
              <a:ext uri="{FF2B5EF4-FFF2-40B4-BE49-F238E27FC236}">
                <a16:creationId xmlns:a16="http://schemas.microsoft.com/office/drawing/2014/main" id="{5316C520-C3A8-3EB4-D8E7-9C835EC9C36C}"/>
              </a:ext>
            </a:extLst>
          </p:cNvPr>
          <p:cNvSpPr/>
          <p:nvPr/>
        </p:nvSpPr>
        <p:spPr>
          <a:xfrm>
            <a:off x="2347328" y="2560651"/>
            <a:ext cx="297180" cy="297180"/>
          </a:xfrm>
          <a:prstGeom prst="ellipse">
            <a:avLst/>
          </a:prstGeom>
          <a:solidFill>
            <a:srgbClr val="E7E6E6"/>
          </a:solidFill>
          <a:ln w="31750" cap="flat" cmpd="sng" algn="ctr">
            <a:solidFill>
              <a:srgbClr val="FF0000"/>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cxnSp>
        <p:nvCxnSpPr>
          <p:cNvPr id="39" name="Straight Arrow Connector 38">
            <a:extLst>
              <a:ext uri="{FF2B5EF4-FFF2-40B4-BE49-F238E27FC236}">
                <a16:creationId xmlns:a16="http://schemas.microsoft.com/office/drawing/2014/main" id="{674759AE-0FC9-760E-0A0E-7382FC28ADE3}"/>
              </a:ext>
            </a:extLst>
          </p:cNvPr>
          <p:cNvCxnSpPr>
            <a:cxnSpLocks/>
          </p:cNvCxnSpPr>
          <p:nvPr/>
        </p:nvCxnSpPr>
        <p:spPr>
          <a:xfrm flipH="1">
            <a:off x="1597469" y="1952427"/>
            <a:ext cx="411877" cy="535410"/>
          </a:xfrm>
          <a:prstGeom prst="straightConnector1">
            <a:avLst/>
          </a:prstGeom>
          <a:noFill/>
          <a:ln w="28575" cap="flat" cmpd="sng" algn="ctr">
            <a:solidFill>
              <a:srgbClr val="2E74B6"/>
            </a:solidFill>
            <a:prstDash val="solid"/>
            <a:miter lim="800000"/>
            <a:tailEnd type="triangle"/>
          </a:ln>
          <a:effectLst/>
        </p:spPr>
      </p:cxnSp>
      <p:pic>
        <p:nvPicPr>
          <p:cNvPr id="40" name="Picture 39">
            <a:extLst>
              <a:ext uri="{FF2B5EF4-FFF2-40B4-BE49-F238E27FC236}">
                <a16:creationId xmlns:a16="http://schemas.microsoft.com/office/drawing/2014/main" id="{4FB05B91-CA7E-871F-08FA-45A2685AD8FA}"/>
              </a:ext>
            </a:extLst>
          </p:cNvPr>
          <p:cNvPicPr>
            <a:picLocks noChangeAspect="1"/>
          </p:cNvPicPr>
          <p:nvPr/>
        </p:nvPicPr>
        <p:blipFill>
          <a:blip r:embed="rId3"/>
          <a:stretch>
            <a:fillRect/>
          </a:stretch>
        </p:blipFill>
        <p:spPr>
          <a:xfrm>
            <a:off x="142970" y="2408815"/>
            <a:ext cx="1219501" cy="794094"/>
          </a:xfrm>
          <a:prstGeom prst="rect">
            <a:avLst/>
          </a:prstGeom>
        </p:spPr>
      </p:pic>
      <p:pic>
        <p:nvPicPr>
          <p:cNvPr id="41" name="Picture 40">
            <a:extLst>
              <a:ext uri="{FF2B5EF4-FFF2-40B4-BE49-F238E27FC236}">
                <a16:creationId xmlns:a16="http://schemas.microsoft.com/office/drawing/2014/main" id="{2A4FBF1F-DAA0-88D3-CA31-F644AE491217}"/>
              </a:ext>
            </a:extLst>
          </p:cNvPr>
          <p:cNvPicPr>
            <a:picLocks noChangeAspect="1"/>
          </p:cNvPicPr>
          <p:nvPr/>
        </p:nvPicPr>
        <p:blipFill>
          <a:blip r:embed="rId4"/>
          <a:stretch>
            <a:fillRect/>
          </a:stretch>
        </p:blipFill>
        <p:spPr>
          <a:xfrm>
            <a:off x="2717008" y="2405020"/>
            <a:ext cx="1296523" cy="789188"/>
          </a:xfrm>
          <a:prstGeom prst="rect">
            <a:avLst/>
          </a:prstGeom>
        </p:spPr>
      </p:pic>
      <p:sp>
        <p:nvSpPr>
          <p:cNvPr id="44" name="Rounded Rectangle 43">
            <a:extLst>
              <a:ext uri="{FF2B5EF4-FFF2-40B4-BE49-F238E27FC236}">
                <a16:creationId xmlns:a16="http://schemas.microsoft.com/office/drawing/2014/main" id="{D413E2F6-65C9-EFD3-9C74-13761D8DBBAB}"/>
              </a:ext>
            </a:extLst>
          </p:cNvPr>
          <p:cNvSpPr/>
          <p:nvPr/>
        </p:nvSpPr>
        <p:spPr>
          <a:xfrm>
            <a:off x="852410" y="184217"/>
            <a:ext cx="1477143" cy="53461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 Selection</a:t>
            </a:r>
          </a:p>
        </p:txBody>
      </p:sp>
      <p:sp>
        <p:nvSpPr>
          <p:cNvPr id="45" name="Rounded Rectangle 44">
            <a:extLst>
              <a:ext uri="{FF2B5EF4-FFF2-40B4-BE49-F238E27FC236}">
                <a16:creationId xmlns:a16="http://schemas.microsoft.com/office/drawing/2014/main" id="{AECC1547-F9F8-10AE-20B6-8F7CDD8B18C0}"/>
              </a:ext>
            </a:extLst>
          </p:cNvPr>
          <p:cNvSpPr/>
          <p:nvPr/>
        </p:nvSpPr>
        <p:spPr>
          <a:xfrm>
            <a:off x="4243725" y="184274"/>
            <a:ext cx="3704550" cy="53461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 Chemoenzymatic Expansion</a:t>
            </a:r>
          </a:p>
        </p:txBody>
      </p:sp>
      <p:cxnSp>
        <p:nvCxnSpPr>
          <p:cNvPr id="48" name="Straight Arrow Connector 47">
            <a:extLst>
              <a:ext uri="{FF2B5EF4-FFF2-40B4-BE49-F238E27FC236}">
                <a16:creationId xmlns:a16="http://schemas.microsoft.com/office/drawing/2014/main" id="{2469DF9F-22EC-96E0-B252-CD7CD3719984}"/>
              </a:ext>
            </a:extLst>
          </p:cNvPr>
          <p:cNvCxnSpPr>
            <a:cxnSpLocks/>
          </p:cNvCxnSpPr>
          <p:nvPr/>
        </p:nvCxnSpPr>
        <p:spPr>
          <a:xfrm>
            <a:off x="2072046" y="1952427"/>
            <a:ext cx="411480" cy="539496"/>
          </a:xfrm>
          <a:prstGeom prst="straightConnector1">
            <a:avLst/>
          </a:prstGeom>
          <a:noFill/>
          <a:ln w="28575" cap="flat" cmpd="sng" algn="ctr">
            <a:solidFill>
              <a:srgbClr val="538234"/>
            </a:solidFill>
            <a:prstDash val="solid"/>
            <a:miter lim="800000"/>
            <a:tailEnd type="triangle"/>
          </a:ln>
          <a:effectLst/>
        </p:spPr>
      </p:cxnSp>
      <p:pic>
        <p:nvPicPr>
          <p:cNvPr id="52" name="Picture 51">
            <a:extLst>
              <a:ext uri="{FF2B5EF4-FFF2-40B4-BE49-F238E27FC236}">
                <a16:creationId xmlns:a16="http://schemas.microsoft.com/office/drawing/2014/main" id="{C19524D3-F4ED-594B-9830-670778C7643A}"/>
              </a:ext>
            </a:extLst>
          </p:cNvPr>
          <p:cNvPicPr>
            <a:picLocks noChangeAspect="1"/>
          </p:cNvPicPr>
          <p:nvPr/>
        </p:nvPicPr>
        <p:blipFill>
          <a:blip r:embed="rId2"/>
          <a:stretch>
            <a:fillRect/>
          </a:stretch>
        </p:blipFill>
        <p:spPr>
          <a:xfrm>
            <a:off x="5629110" y="916536"/>
            <a:ext cx="1293880" cy="814127"/>
          </a:xfrm>
          <a:prstGeom prst="rect">
            <a:avLst/>
          </a:prstGeom>
        </p:spPr>
      </p:pic>
      <p:sp>
        <p:nvSpPr>
          <p:cNvPr id="53" name="Oval 52">
            <a:extLst>
              <a:ext uri="{FF2B5EF4-FFF2-40B4-BE49-F238E27FC236}">
                <a16:creationId xmlns:a16="http://schemas.microsoft.com/office/drawing/2014/main" id="{612845D6-F0A0-70E2-AF80-E0A2D653EC6F}"/>
              </a:ext>
            </a:extLst>
          </p:cNvPr>
          <p:cNvSpPr/>
          <p:nvPr/>
        </p:nvSpPr>
        <p:spPr>
          <a:xfrm>
            <a:off x="5839083" y="255780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54" name="Oval 53">
            <a:extLst>
              <a:ext uri="{FF2B5EF4-FFF2-40B4-BE49-F238E27FC236}">
                <a16:creationId xmlns:a16="http://schemas.microsoft.com/office/drawing/2014/main" id="{C7FBCECE-B9DF-AAC9-207B-C58E33A08A6C}"/>
              </a:ext>
            </a:extLst>
          </p:cNvPr>
          <p:cNvSpPr/>
          <p:nvPr/>
        </p:nvSpPr>
        <p:spPr>
          <a:xfrm>
            <a:off x="6774400" y="2557988"/>
            <a:ext cx="297180" cy="297180"/>
          </a:xfrm>
          <a:prstGeom prst="ellipse">
            <a:avLst/>
          </a:prstGeom>
          <a:solidFill>
            <a:srgbClr val="E7E6E6"/>
          </a:solidFill>
          <a:ln w="31750" cap="flat" cmpd="sng" algn="ctr">
            <a:solidFill>
              <a:srgbClr val="FF0000"/>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cxnSp>
        <p:nvCxnSpPr>
          <p:cNvPr id="55" name="Straight Arrow Connector 54">
            <a:extLst>
              <a:ext uri="{FF2B5EF4-FFF2-40B4-BE49-F238E27FC236}">
                <a16:creationId xmlns:a16="http://schemas.microsoft.com/office/drawing/2014/main" id="{90B4B13C-FFF4-00BF-F2D6-458708458D3D}"/>
              </a:ext>
            </a:extLst>
          </p:cNvPr>
          <p:cNvCxnSpPr>
            <a:cxnSpLocks/>
          </p:cNvCxnSpPr>
          <p:nvPr/>
        </p:nvCxnSpPr>
        <p:spPr>
          <a:xfrm flipH="1">
            <a:off x="6024541" y="1949764"/>
            <a:ext cx="411877" cy="535410"/>
          </a:xfrm>
          <a:prstGeom prst="straightConnector1">
            <a:avLst/>
          </a:prstGeom>
          <a:noFill/>
          <a:ln w="28575" cap="flat" cmpd="sng" algn="ctr">
            <a:solidFill>
              <a:srgbClr val="2E74B6"/>
            </a:solidFill>
            <a:prstDash val="solid"/>
            <a:miter lim="800000"/>
            <a:tailEnd type="triangle"/>
          </a:ln>
          <a:effectLst/>
        </p:spPr>
      </p:cxnSp>
      <p:pic>
        <p:nvPicPr>
          <p:cNvPr id="56" name="Picture 55">
            <a:extLst>
              <a:ext uri="{FF2B5EF4-FFF2-40B4-BE49-F238E27FC236}">
                <a16:creationId xmlns:a16="http://schemas.microsoft.com/office/drawing/2014/main" id="{EA2898CC-86CB-03E4-0CC8-22268F44517A}"/>
              </a:ext>
            </a:extLst>
          </p:cNvPr>
          <p:cNvPicPr>
            <a:picLocks noChangeAspect="1"/>
          </p:cNvPicPr>
          <p:nvPr/>
        </p:nvPicPr>
        <p:blipFill>
          <a:blip r:embed="rId3"/>
          <a:stretch>
            <a:fillRect/>
          </a:stretch>
        </p:blipFill>
        <p:spPr>
          <a:xfrm>
            <a:off x="4570042" y="2406152"/>
            <a:ext cx="1219501" cy="794094"/>
          </a:xfrm>
          <a:prstGeom prst="rect">
            <a:avLst/>
          </a:prstGeom>
        </p:spPr>
      </p:pic>
      <p:pic>
        <p:nvPicPr>
          <p:cNvPr id="57" name="Picture 56">
            <a:extLst>
              <a:ext uri="{FF2B5EF4-FFF2-40B4-BE49-F238E27FC236}">
                <a16:creationId xmlns:a16="http://schemas.microsoft.com/office/drawing/2014/main" id="{E789EFD0-56B0-A8C3-2A22-A5EC773A1D12}"/>
              </a:ext>
            </a:extLst>
          </p:cNvPr>
          <p:cNvPicPr>
            <a:picLocks noChangeAspect="1"/>
          </p:cNvPicPr>
          <p:nvPr/>
        </p:nvPicPr>
        <p:blipFill>
          <a:blip r:embed="rId4"/>
          <a:stretch>
            <a:fillRect/>
          </a:stretch>
        </p:blipFill>
        <p:spPr>
          <a:xfrm>
            <a:off x="7071580" y="1767576"/>
            <a:ext cx="1296523" cy="789188"/>
          </a:xfrm>
          <a:prstGeom prst="rect">
            <a:avLst/>
          </a:prstGeom>
        </p:spPr>
      </p:pic>
      <p:cxnSp>
        <p:nvCxnSpPr>
          <p:cNvPr id="58" name="Straight Arrow Connector 57">
            <a:extLst>
              <a:ext uri="{FF2B5EF4-FFF2-40B4-BE49-F238E27FC236}">
                <a16:creationId xmlns:a16="http://schemas.microsoft.com/office/drawing/2014/main" id="{A3B5AC14-3A1A-B5E3-8FA4-96C1F0DE4244}"/>
              </a:ext>
            </a:extLst>
          </p:cNvPr>
          <p:cNvCxnSpPr>
            <a:cxnSpLocks/>
          </p:cNvCxnSpPr>
          <p:nvPr/>
        </p:nvCxnSpPr>
        <p:spPr>
          <a:xfrm>
            <a:off x="6499118" y="1949764"/>
            <a:ext cx="411480" cy="539496"/>
          </a:xfrm>
          <a:prstGeom prst="straightConnector1">
            <a:avLst/>
          </a:prstGeom>
          <a:noFill/>
          <a:ln w="28575" cap="flat" cmpd="sng" algn="ctr">
            <a:solidFill>
              <a:srgbClr val="538234"/>
            </a:solidFill>
            <a:prstDash val="solid"/>
            <a:miter lim="800000"/>
            <a:tailEnd type="triangle"/>
          </a:ln>
          <a:effectLst/>
        </p:spPr>
      </p:cxnSp>
      <p:cxnSp>
        <p:nvCxnSpPr>
          <p:cNvPr id="63" name="Straight Arrow Connector 62">
            <a:extLst>
              <a:ext uri="{FF2B5EF4-FFF2-40B4-BE49-F238E27FC236}">
                <a16:creationId xmlns:a16="http://schemas.microsoft.com/office/drawing/2014/main" id="{E7004FBC-D153-F358-B7CC-1D4B8568EF8B}"/>
              </a:ext>
            </a:extLst>
          </p:cNvPr>
          <p:cNvCxnSpPr>
            <a:cxnSpLocks/>
          </p:cNvCxnSpPr>
          <p:nvPr/>
        </p:nvCxnSpPr>
        <p:spPr>
          <a:xfrm flipH="1">
            <a:off x="6487234" y="2945122"/>
            <a:ext cx="411877" cy="535410"/>
          </a:xfrm>
          <a:prstGeom prst="straightConnector1">
            <a:avLst/>
          </a:prstGeom>
          <a:noFill/>
          <a:ln w="28575" cap="flat" cmpd="sng" algn="ctr">
            <a:solidFill>
              <a:srgbClr val="2E74B6"/>
            </a:solidFill>
            <a:prstDash val="solid"/>
            <a:miter lim="800000"/>
            <a:tailEnd type="triangle"/>
          </a:ln>
          <a:effectLst/>
        </p:spPr>
      </p:cxnSp>
      <p:cxnSp>
        <p:nvCxnSpPr>
          <p:cNvPr id="64" name="Straight Arrow Connector 63">
            <a:extLst>
              <a:ext uri="{FF2B5EF4-FFF2-40B4-BE49-F238E27FC236}">
                <a16:creationId xmlns:a16="http://schemas.microsoft.com/office/drawing/2014/main" id="{02542D7F-FFDE-C9F5-F248-35152DDC4925}"/>
              </a:ext>
            </a:extLst>
          </p:cNvPr>
          <p:cNvCxnSpPr>
            <a:cxnSpLocks/>
          </p:cNvCxnSpPr>
          <p:nvPr/>
        </p:nvCxnSpPr>
        <p:spPr>
          <a:xfrm>
            <a:off x="6961811" y="2945122"/>
            <a:ext cx="411480" cy="539496"/>
          </a:xfrm>
          <a:prstGeom prst="straightConnector1">
            <a:avLst/>
          </a:prstGeom>
          <a:noFill/>
          <a:ln w="28575" cap="flat" cmpd="sng" algn="ctr">
            <a:solidFill>
              <a:srgbClr val="538234"/>
            </a:solidFill>
            <a:prstDash val="solid"/>
            <a:miter lim="800000"/>
            <a:tailEnd type="triangle"/>
          </a:ln>
          <a:effectLst/>
        </p:spPr>
      </p:cxnSp>
      <p:sp>
        <p:nvSpPr>
          <p:cNvPr id="65" name="Rounded Rectangle 64">
            <a:extLst>
              <a:ext uri="{FF2B5EF4-FFF2-40B4-BE49-F238E27FC236}">
                <a16:creationId xmlns:a16="http://schemas.microsoft.com/office/drawing/2014/main" id="{2695EFAD-B359-4101-2B0A-290163DF7F8C}"/>
              </a:ext>
            </a:extLst>
          </p:cNvPr>
          <p:cNvSpPr/>
          <p:nvPr/>
        </p:nvSpPr>
        <p:spPr>
          <a:xfrm>
            <a:off x="7230782" y="3591638"/>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C68A9116-6943-EC34-2C57-9E1340D3620E}"/>
              </a:ext>
            </a:extLst>
          </p:cNvPr>
          <p:cNvPicPr>
            <a:picLocks noChangeAspect="1"/>
          </p:cNvPicPr>
          <p:nvPr/>
        </p:nvPicPr>
        <p:blipFill>
          <a:blip r:embed="rId5"/>
          <a:stretch>
            <a:fillRect/>
          </a:stretch>
        </p:blipFill>
        <p:spPr>
          <a:xfrm>
            <a:off x="7685380" y="3508358"/>
            <a:ext cx="1131375" cy="455927"/>
          </a:xfrm>
          <a:prstGeom prst="rect">
            <a:avLst/>
          </a:prstGeom>
        </p:spPr>
      </p:pic>
      <p:sp>
        <p:nvSpPr>
          <p:cNvPr id="68" name="TextBox 67">
            <a:extLst>
              <a:ext uri="{FF2B5EF4-FFF2-40B4-BE49-F238E27FC236}">
                <a16:creationId xmlns:a16="http://schemas.microsoft.com/office/drawing/2014/main" id="{3F7A9EEE-27A8-90DB-A309-166CF13B2A09}"/>
              </a:ext>
            </a:extLst>
          </p:cNvPr>
          <p:cNvSpPr txBox="1"/>
          <p:nvPr/>
        </p:nvSpPr>
        <p:spPr>
          <a:xfrm>
            <a:off x="7102306" y="3992311"/>
            <a:ext cx="1822935" cy="415498"/>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E74B6"/>
                </a:solidFill>
                <a:effectLst/>
                <a:uLnTx/>
                <a:uFillTx/>
                <a:latin typeface="Open Sans"/>
                <a:ea typeface="+mn-ea"/>
                <a:cs typeface="+mn-cs"/>
              </a:rPr>
              <a:t>Chemical building block:</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E74B6"/>
                </a:solidFill>
                <a:effectLst/>
                <a:uLnTx/>
                <a:uFillTx/>
                <a:latin typeface="Open Sans"/>
                <a:ea typeface="+mn-ea"/>
                <a:cs typeface="+mn-cs"/>
              </a:rPr>
              <a:t>3-phenylpropan-1-ol</a:t>
            </a:r>
          </a:p>
        </p:txBody>
      </p:sp>
      <p:sp>
        <p:nvSpPr>
          <p:cNvPr id="69" name="TextBox 68">
            <a:extLst>
              <a:ext uri="{FF2B5EF4-FFF2-40B4-BE49-F238E27FC236}">
                <a16:creationId xmlns:a16="http://schemas.microsoft.com/office/drawing/2014/main" id="{C79E979F-C2C6-F412-8E9B-C945C9442361}"/>
              </a:ext>
            </a:extLst>
          </p:cNvPr>
          <p:cNvSpPr txBox="1"/>
          <p:nvPr/>
        </p:nvSpPr>
        <p:spPr>
          <a:xfrm>
            <a:off x="-218360" y="768105"/>
            <a:ext cx="19341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Chemoenzymatic </a:t>
            </a:r>
            <a:b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agent</a:t>
            </a:r>
          </a:p>
        </p:txBody>
      </p:sp>
      <p:grpSp>
        <p:nvGrpSpPr>
          <p:cNvPr id="70" name="Group 69">
            <a:extLst>
              <a:ext uri="{FF2B5EF4-FFF2-40B4-BE49-F238E27FC236}">
                <a16:creationId xmlns:a16="http://schemas.microsoft.com/office/drawing/2014/main" id="{7AB9BB48-2EAC-EE8C-4CA1-2A3FE799628E}"/>
              </a:ext>
            </a:extLst>
          </p:cNvPr>
          <p:cNvGrpSpPr/>
          <p:nvPr/>
        </p:nvGrpSpPr>
        <p:grpSpPr>
          <a:xfrm>
            <a:off x="502783" y="1372851"/>
            <a:ext cx="605974" cy="643722"/>
            <a:chOff x="9003331" y="1081608"/>
            <a:chExt cx="605974" cy="643722"/>
          </a:xfrm>
        </p:grpSpPr>
        <p:sp>
          <p:nvSpPr>
            <p:cNvPr id="71" name="Round Same Side Corner Rectangle 70">
              <a:extLst>
                <a:ext uri="{FF2B5EF4-FFF2-40B4-BE49-F238E27FC236}">
                  <a16:creationId xmlns:a16="http://schemas.microsoft.com/office/drawing/2014/main" id="{93B17AD4-1833-83EB-5821-06366154CFC4}"/>
                </a:ext>
              </a:extLst>
            </p:cNvPr>
            <p:cNvSpPr/>
            <p:nvPr/>
          </p:nvSpPr>
          <p:spPr>
            <a:xfrm>
              <a:off x="9050451" y="1488432"/>
              <a:ext cx="399546" cy="236898"/>
            </a:xfrm>
            <a:prstGeom prst="round2Same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ounded Rectangle 71">
              <a:extLst>
                <a:ext uri="{FF2B5EF4-FFF2-40B4-BE49-F238E27FC236}">
                  <a16:creationId xmlns:a16="http://schemas.microsoft.com/office/drawing/2014/main" id="{79AB5C38-A705-8830-8D06-2E5FED86C001}"/>
                </a:ext>
              </a:extLst>
            </p:cNvPr>
            <p:cNvSpPr/>
            <p:nvPr/>
          </p:nvSpPr>
          <p:spPr>
            <a:xfrm>
              <a:off x="9050451" y="1204143"/>
              <a:ext cx="399546" cy="238259"/>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5D1747DB-07DE-528F-777D-13F89FD02BB9}"/>
                </a:ext>
              </a:extLst>
            </p:cNvPr>
            <p:cNvCxnSpPr>
              <a:cxnSpLocks/>
            </p:cNvCxnSpPr>
            <p:nvPr/>
          </p:nvCxnSpPr>
          <p:spPr>
            <a:xfrm flipV="1">
              <a:off x="9450154" y="1501772"/>
              <a:ext cx="90993" cy="114086"/>
            </a:xfrm>
            <a:prstGeom prst="line">
              <a:avLst/>
            </a:prstGeom>
            <a:noFill/>
            <a:ln w="12700" cap="flat" cmpd="sng" algn="ctr">
              <a:solidFill>
                <a:sysClr val="windowText" lastClr="000000"/>
              </a:solidFill>
              <a:prstDash val="solid"/>
              <a:miter lim="800000"/>
            </a:ln>
            <a:effectLst/>
          </p:spPr>
        </p:cxnSp>
        <p:sp>
          <p:nvSpPr>
            <p:cNvPr id="74" name="Rounded Rectangle 73">
              <a:extLst>
                <a:ext uri="{FF2B5EF4-FFF2-40B4-BE49-F238E27FC236}">
                  <a16:creationId xmlns:a16="http://schemas.microsoft.com/office/drawing/2014/main" id="{DD1972F4-2246-C1A2-A436-8F8D36A1DD3F}"/>
                </a:ext>
              </a:extLst>
            </p:cNvPr>
            <p:cNvSpPr/>
            <p:nvPr/>
          </p:nvSpPr>
          <p:spPr>
            <a:xfrm>
              <a:off x="9449997" y="1272574"/>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74">
              <a:extLst>
                <a:ext uri="{FF2B5EF4-FFF2-40B4-BE49-F238E27FC236}">
                  <a16:creationId xmlns:a16="http://schemas.microsoft.com/office/drawing/2014/main" id="{400EA0D4-7161-4236-1126-B1FCBD3C6B78}"/>
                </a:ext>
              </a:extLst>
            </p:cNvPr>
            <p:cNvSpPr/>
            <p:nvPr/>
          </p:nvSpPr>
          <p:spPr>
            <a:xfrm rot="10800000">
              <a:off x="9003331" y="1273022"/>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53D936F-54AF-1127-0E3C-BAF191DE8BDC}"/>
                </a:ext>
              </a:extLst>
            </p:cNvPr>
            <p:cNvSpPr/>
            <p:nvPr/>
          </p:nvSpPr>
          <p:spPr>
            <a:xfrm>
              <a:off x="9190352" y="1442402"/>
              <a:ext cx="126415" cy="45719"/>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ounded Rectangle 76">
              <a:extLst>
                <a:ext uri="{FF2B5EF4-FFF2-40B4-BE49-F238E27FC236}">
                  <a16:creationId xmlns:a16="http://schemas.microsoft.com/office/drawing/2014/main" id="{5DC73557-ABB6-EE63-75E5-10C3EDB9DDAA}"/>
                </a:ext>
              </a:extLst>
            </p:cNvPr>
            <p:cNvSpPr/>
            <p:nvPr/>
          </p:nvSpPr>
          <p:spPr>
            <a:xfrm>
              <a:off x="9168337" y="1240115"/>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Rounded Rectangle 77">
              <a:extLst>
                <a:ext uri="{FF2B5EF4-FFF2-40B4-BE49-F238E27FC236}">
                  <a16:creationId xmlns:a16="http://schemas.microsoft.com/office/drawing/2014/main" id="{17688862-1C05-8C16-5B9B-4A5EDEB58893}"/>
                </a:ext>
              </a:extLst>
            </p:cNvPr>
            <p:cNvSpPr/>
            <p:nvPr/>
          </p:nvSpPr>
          <p:spPr>
            <a:xfrm>
              <a:off x="9294756" y="1240114"/>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E18E7D8E-9BE2-04A5-1825-A8621B32BEC1}"/>
                </a:ext>
              </a:extLst>
            </p:cNvPr>
            <p:cNvSpPr/>
            <p:nvPr/>
          </p:nvSpPr>
          <p:spPr>
            <a:xfrm>
              <a:off x="9208101" y="1081608"/>
              <a:ext cx="82296" cy="82296"/>
            </a:xfrm>
            <a:prstGeom prst="ellips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16F358EC-314C-BB2B-6B51-3BDE89F916D5}"/>
                </a:ext>
              </a:extLst>
            </p:cNvPr>
            <p:cNvCxnSpPr>
              <a:cxnSpLocks/>
              <a:stCxn id="72" idx="0"/>
              <a:endCxn id="79" idx="4"/>
            </p:cNvCxnSpPr>
            <p:nvPr/>
          </p:nvCxnSpPr>
          <p:spPr>
            <a:xfrm flipH="1" flipV="1">
              <a:off x="9249249" y="1163904"/>
              <a:ext cx="975" cy="40239"/>
            </a:xfrm>
            <a:prstGeom prst="line">
              <a:avLst/>
            </a:prstGeom>
            <a:noFill/>
            <a:ln w="6350" cap="flat" cmpd="sng" algn="ctr">
              <a:solidFill>
                <a:srgbClr val="ED7D31">
                  <a:lumMod val="50000"/>
                </a:srgbClr>
              </a:solidFill>
              <a:prstDash val="solid"/>
              <a:miter lim="800000"/>
            </a:ln>
            <a:effectLst/>
          </p:spPr>
        </p:cxnSp>
        <p:sp>
          <p:nvSpPr>
            <p:cNvPr id="81" name="Block Arc 80">
              <a:extLst>
                <a:ext uri="{FF2B5EF4-FFF2-40B4-BE49-F238E27FC236}">
                  <a16:creationId xmlns:a16="http://schemas.microsoft.com/office/drawing/2014/main" id="{1BE3D977-53CD-30E3-8170-FE8B16081A21}"/>
                </a:ext>
              </a:extLst>
            </p:cNvPr>
            <p:cNvSpPr/>
            <p:nvPr/>
          </p:nvSpPr>
          <p:spPr>
            <a:xfrm rot="13036940">
              <a:off x="9524502" y="1420443"/>
              <a:ext cx="84803" cy="95828"/>
            </a:xfrm>
            <a:prstGeom prst="blockArc">
              <a:avLst>
                <a:gd name="adj1" fmla="val 10644378"/>
                <a:gd name="adj2" fmla="val 0"/>
                <a:gd name="adj3" fmla="val 25000"/>
              </a:avLst>
            </a:prstGeom>
            <a:solidFill>
              <a:sysClr val="windowText" lastClr="000000"/>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82" name="TextBox 81">
            <a:extLst>
              <a:ext uri="{FF2B5EF4-FFF2-40B4-BE49-F238E27FC236}">
                <a16:creationId xmlns:a16="http://schemas.microsoft.com/office/drawing/2014/main" id="{1C36CA1D-4523-2757-BD0E-989DFD103E8B}"/>
              </a:ext>
            </a:extLst>
          </p:cNvPr>
          <p:cNvSpPr txBox="1"/>
          <p:nvPr/>
        </p:nvSpPr>
        <p:spPr>
          <a:xfrm>
            <a:off x="4258350" y="764954"/>
            <a:ext cx="19341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Chemoenzymatic </a:t>
            </a:r>
            <a:b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agent</a:t>
            </a:r>
          </a:p>
        </p:txBody>
      </p:sp>
      <p:grpSp>
        <p:nvGrpSpPr>
          <p:cNvPr id="83" name="Group 82">
            <a:extLst>
              <a:ext uri="{FF2B5EF4-FFF2-40B4-BE49-F238E27FC236}">
                <a16:creationId xmlns:a16="http://schemas.microsoft.com/office/drawing/2014/main" id="{13777480-96E2-1AEC-93B0-DA5678DE1389}"/>
              </a:ext>
            </a:extLst>
          </p:cNvPr>
          <p:cNvGrpSpPr/>
          <p:nvPr/>
        </p:nvGrpSpPr>
        <p:grpSpPr>
          <a:xfrm>
            <a:off x="4979493" y="1369700"/>
            <a:ext cx="605974" cy="643722"/>
            <a:chOff x="9003331" y="1081608"/>
            <a:chExt cx="605974" cy="643722"/>
          </a:xfrm>
        </p:grpSpPr>
        <p:sp>
          <p:nvSpPr>
            <p:cNvPr id="84" name="Round Same Side Corner Rectangle 83">
              <a:extLst>
                <a:ext uri="{FF2B5EF4-FFF2-40B4-BE49-F238E27FC236}">
                  <a16:creationId xmlns:a16="http://schemas.microsoft.com/office/drawing/2014/main" id="{0D3F8D99-5198-F0EC-5633-5153C0BD60C1}"/>
                </a:ext>
              </a:extLst>
            </p:cNvPr>
            <p:cNvSpPr/>
            <p:nvPr/>
          </p:nvSpPr>
          <p:spPr>
            <a:xfrm>
              <a:off x="9050451" y="1488432"/>
              <a:ext cx="399546" cy="236898"/>
            </a:xfrm>
            <a:prstGeom prst="round2Same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ounded Rectangle 84">
              <a:extLst>
                <a:ext uri="{FF2B5EF4-FFF2-40B4-BE49-F238E27FC236}">
                  <a16:creationId xmlns:a16="http://schemas.microsoft.com/office/drawing/2014/main" id="{59A6EB69-6D85-E471-448A-7A5401284C7D}"/>
                </a:ext>
              </a:extLst>
            </p:cNvPr>
            <p:cNvSpPr/>
            <p:nvPr/>
          </p:nvSpPr>
          <p:spPr>
            <a:xfrm>
              <a:off x="9050451" y="1204143"/>
              <a:ext cx="399546" cy="238259"/>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6" name="Straight Connector 85">
              <a:extLst>
                <a:ext uri="{FF2B5EF4-FFF2-40B4-BE49-F238E27FC236}">
                  <a16:creationId xmlns:a16="http://schemas.microsoft.com/office/drawing/2014/main" id="{D29ED5B4-02EC-FAC6-4C43-FA558B055E0D}"/>
                </a:ext>
              </a:extLst>
            </p:cNvPr>
            <p:cNvCxnSpPr>
              <a:cxnSpLocks/>
            </p:cNvCxnSpPr>
            <p:nvPr/>
          </p:nvCxnSpPr>
          <p:spPr>
            <a:xfrm flipV="1">
              <a:off x="9450154" y="1501772"/>
              <a:ext cx="90993" cy="114086"/>
            </a:xfrm>
            <a:prstGeom prst="line">
              <a:avLst/>
            </a:prstGeom>
            <a:noFill/>
            <a:ln w="12700" cap="flat" cmpd="sng" algn="ctr">
              <a:solidFill>
                <a:sysClr val="windowText" lastClr="000000"/>
              </a:solidFill>
              <a:prstDash val="solid"/>
              <a:miter lim="800000"/>
            </a:ln>
            <a:effectLst/>
          </p:spPr>
        </p:cxnSp>
        <p:sp>
          <p:nvSpPr>
            <p:cNvPr id="87" name="Rounded Rectangle 86">
              <a:extLst>
                <a:ext uri="{FF2B5EF4-FFF2-40B4-BE49-F238E27FC236}">
                  <a16:creationId xmlns:a16="http://schemas.microsoft.com/office/drawing/2014/main" id="{4777F337-4577-D1A7-9A2E-4ECFE6E9D8EB}"/>
                </a:ext>
              </a:extLst>
            </p:cNvPr>
            <p:cNvSpPr/>
            <p:nvPr/>
          </p:nvSpPr>
          <p:spPr>
            <a:xfrm>
              <a:off x="9449997" y="1272574"/>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Rounded Rectangle 87">
              <a:extLst>
                <a:ext uri="{FF2B5EF4-FFF2-40B4-BE49-F238E27FC236}">
                  <a16:creationId xmlns:a16="http://schemas.microsoft.com/office/drawing/2014/main" id="{7FE66329-DE6D-D75E-5DE2-FD6E5A9ED78C}"/>
                </a:ext>
              </a:extLst>
            </p:cNvPr>
            <p:cNvSpPr/>
            <p:nvPr/>
          </p:nvSpPr>
          <p:spPr>
            <a:xfrm rot="10800000">
              <a:off x="9003331" y="1273022"/>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87FA5763-74EE-BBC5-F142-BD4D8EF8B131}"/>
                </a:ext>
              </a:extLst>
            </p:cNvPr>
            <p:cNvSpPr/>
            <p:nvPr/>
          </p:nvSpPr>
          <p:spPr>
            <a:xfrm>
              <a:off x="9190352" y="1442402"/>
              <a:ext cx="126415" cy="45719"/>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ounded Rectangle 89">
              <a:extLst>
                <a:ext uri="{FF2B5EF4-FFF2-40B4-BE49-F238E27FC236}">
                  <a16:creationId xmlns:a16="http://schemas.microsoft.com/office/drawing/2014/main" id="{94F7C29C-61BE-83F2-F0CE-6444489C5E2C}"/>
                </a:ext>
              </a:extLst>
            </p:cNvPr>
            <p:cNvSpPr/>
            <p:nvPr/>
          </p:nvSpPr>
          <p:spPr>
            <a:xfrm>
              <a:off x="9168337" y="1240115"/>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ounded Rectangle 90">
              <a:extLst>
                <a:ext uri="{FF2B5EF4-FFF2-40B4-BE49-F238E27FC236}">
                  <a16:creationId xmlns:a16="http://schemas.microsoft.com/office/drawing/2014/main" id="{FF87C109-1927-0F9A-24FF-1888F5CDE5FF}"/>
                </a:ext>
              </a:extLst>
            </p:cNvPr>
            <p:cNvSpPr/>
            <p:nvPr/>
          </p:nvSpPr>
          <p:spPr>
            <a:xfrm>
              <a:off x="9294756" y="1240114"/>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99017837-7E5B-74B5-D5DC-3C79BE3F76FD}"/>
                </a:ext>
              </a:extLst>
            </p:cNvPr>
            <p:cNvSpPr/>
            <p:nvPr/>
          </p:nvSpPr>
          <p:spPr>
            <a:xfrm>
              <a:off x="9208101" y="1081608"/>
              <a:ext cx="82296" cy="82296"/>
            </a:xfrm>
            <a:prstGeom prst="ellips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B358551D-73FD-5EFE-1698-6D63F5277DD4}"/>
                </a:ext>
              </a:extLst>
            </p:cNvPr>
            <p:cNvCxnSpPr>
              <a:cxnSpLocks/>
              <a:stCxn id="85" idx="0"/>
              <a:endCxn id="92" idx="4"/>
            </p:cNvCxnSpPr>
            <p:nvPr/>
          </p:nvCxnSpPr>
          <p:spPr>
            <a:xfrm flipH="1" flipV="1">
              <a:off x="9249249" y="1163904"/>
              <a:ext cx="975" cy="40239"/>
            </a:xfrm>
            <a:prstGeom prst="line">
              <a:avLst/>
            </a:prstGeom>
            <a:noFill/>
            <a:ln w="6350" cap="flat" cmpd="sng" algn="ctr">
              <a:solidFill>
                <a:srgbClr val="ED7D31">
                  <a:lumMod val="50000"/>
                </a:srgbClr>
              </a:solidFill>
              <a:prstDash val="solid"/>
              <a:miter lim="800000"/>
            </a:ln>
            <a:effectLst/>
          </p:spPr>
        </p:cxnSp>
        <p:sp>
          <p:nvSpPr>
            <p:cNvPr id="94" name="Block Arc 93">
              <a:extLst>
                <a:ext uri="{FF2B5EF4-FFF2-40B4-BE49-F238E27FC236}">
                  <a16:creationId xmlns:a16="http://schemas.microsoft.com/office/drawing/2014/main" id="{1045264A-16AE-CE2A-BC8C-FA4E7070925E}"/>
                </a:ext>
              </a:extLst>
            </p:cNvPr>
            <p:cNvSpPr/>
            <p:nvPr/>
          </p:nvSpPr>
          <p:spPr>
            <a:xfrm rot="13036940">
              <a:off x="9524502" y="1420443"/>
              <a:ext cx="84803" cy="95828"/>
            </a:xfrm>
            <a:prstGeom prst="blockArc">
              <a:avLst>
                <a:gd name="adj1" fmla="val 10644378"/>
                <a:gd name="adj2" fmla="val 0"/>
                <a:gd name="adj3" fmla="val 25000"/>
              </a:avLst>
            </a:prstGeom>
            <a:solidFill>
              <a:sysClr val="windowText" lastClr="000000"/>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358AAC97-6F82-0FD1-0AB3-FDFAFE82410D}"/>
              </a:ext>
            </a:extLst>
          </p:cNvPr>
          <p:cNvCxnSpPr>
            <a:cxnSpLocks/>
          </p:cNvCxnSpPr>
          <p:nvPr/>
        </p:nvCxnSpPr>
        <p:spPr>
          <a:xfrm>
            <a:off x="6938488" y="2932028"/>
            <a:ext cx="0" cy="530601"/>
          </a:xfrm>
          <a:prstGeom prst="straightConnector1">
            <a:avLst/>
          </a:prstGeom>
          <a:noFill/>
          <a:ln w="28575" cap="flat" cmpd="sng" algn="ctr">
            <a:solidFill>
              <a:srgbClr val="2E74B6"/>
            </a:solidFill>
            <a:prstDash val="solid"/>
            <a:miter lim="800000"/>
            <a:tailEnd type="triangle"/>
          </a:ln>
          <a:effectLst/>
        </p:spPr>
      </p:cxnSp>
      <p:sp>
        <p:nvSpPr>
          <p:cNvPr id="96" name="Oval 95">
            <a:extLst>
              <a:ext uri="{FF2B5EF4-FFF2-40B4-BE49-F238E27FC236}">
                <a16:creationId xmlns:a16="http://schemas.microsoft.com/office/drawing/2014/main" id="{0B00E5AF-C0C3-948C-0128-9C462D039F3F}"/>
              </a:ext>
            </a:extLst>
          </p:cNvPr>
          <p:cNvSpPr/>
          <p:nvPr/>
        </p:nvSpPr>
        <p:spPr>
          <a:xfrm>
            <a:off x="6781871" y="3586573"/>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B9604224-73D3-6F3C-7383-072D9E55F9FF}"/>
              </a:ext>
            </a:extLst>
          </p:cNvPr>
          <p:cNvSpPr/>
          <p:nvPr/>
        </p:nvSpPr>
        <p:spPr>
          <a:xfrm>
            <a:off x="1889143" y="1593312"/>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101" name="Oval 100">
            <a:extLst>
              <a:ext uri="{FF2B5EF4-FFF2-40B4-BE49-F238E27FC236}">
                <a16:creationId xmlns:a16="http://schemas.microsoft.com/office/drawing/2014/main" id="{201E0A0D-300F-C8A4-0284-E23200ECC706}"/>
              </a:ext>
            </a:extLst>
          </p:cNvPr>
          <p:cNvSpPr/>
          <p:nvPr/>
        </p:nvSpPr>
        <p:spPr>
          <a:xfrm>
            <a:off x="6321370" y="1597715"/>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102" name="TextBox 101">
            <a:extLst>
              <a:ext uri="{FF2B5EF4-FFF2-40B4-BE49-F238E27FC236}">
                <a16:creationId xmlns:a16="http://schemas.microsoft.com/office/drawing/2014/main" id="{67B1D9C9-E13B-3193-1AF2-1AEC75E90141}"/>
              </a:ext>
            </a:extLst>
          </p:cNvPr>
          <p:cNvSpPr txBox="1"/>
          <p:nvPr/>
        </p:nvSpPr>
        <p:spPr>
          <a:xfrm>
            <a:off x="6549212" y="2977993"/>
            <a:ext cx="193412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Expand</a:t>
            </a:r>
          </a:p>
        </p:txBody>
      </p:sp>
      <p:sp>
        <p:nvSpPr>
          <p:cNvPr id="105" name="Rounded Rectangle 104">
            <a:extLst>
              <a:ext uri="{FF2B5EF4-FFF2-40B4-BE49-F238E27FC236}">
                <a16:creationId xmlns:a16="http://schemas.microsoft.com/office/drawing/2014/main" id="{FC13DB38-6E39-15DA-7956-D94642D5718A}"/>
              </a:ext>
            </a:extLst>
          </p:cNvPr>
          <p:cNvSpPr/>
          <p:nvPr/>
        </p:nvSpPr>
        <p:spPr>
          <a:xfrm>
            <a:off x="6334023" y="3586573"/>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A5E45873-3710-04E6-1764-3E57CDF0B498}"/>
              </a:ext>
            </a:extLst>
          </p:cNvPr>
          <p:cNvSpPr/>
          <p:nvPr/>
        </p:nvSpPr>
        <p:spPr>
          <a:xfrm>
            <a:off x="5575940" y="4448508"/>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0" name="Round Same Side Corner Rectangle 169">
            <a:extLst>
              <a:ext uri="{FF2B5EF4-FFF2-40B4-BE49-F238E27FC236}">
                <a16:creationId xmlns:a16="http://schemas.microsoft.com/office/drawing/2014/main" id="{F09F80F4-A4F7-A182-B40A-3BA382357232}"/>
              </a:ext>
            </a:extLst>
          </p:cNvPr>
          <p:cNvSpPr/>
          <p:nvPr/>
        </p:nvSpPr>
        <p:spPr>
          <a:xfrm>
            <a:off x="4875051" y="4739467"/>
            <a:ext cx="399546" cy="236898"/>
          </a:xfrm>
          <a:prstGeom prst="round2Same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Rounded Rectangle 170">
            <a:extLst>
              <a:ext uri="{FF2B5EF4-FFF2-40B4-BE49-F238E27FC236}">
                <a16:creationId xmlns:a16="http://schemas.microsoft.com/office/drawing/2014/main" id="{FA52B04A-23EB-B1AF-18E6-CA75C099CC9B}"/>
              </a:ext>
            </a:extLst>
          </p:cNvPr>
          <p:cNvSpPr/>
          <p:nvPr/>
        </p:nvSpPr>
        <p:spPr>
          <a:xfrm>
            <a:off x="4875051" y="4455178"/>
            <a:ext cx="399546" cy="238259"/>
          </a:xfrm>
          <a:prstGeom prst="round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2" name="Straight Connector 171">
            <a:extLst>
              <a:ext uri="{FF2B5EF4-FFF2-40B4-BE49-F238E27FC236}">
                <a16:creationId xmlns:a16="http://schemas.microsoft.com/office/drawing/2014/main" id="{93397569-01E3-ECE6-0C61-5D06379C1721}"/>
              </a:ext>
            </a:extLst>
          </p:cNvPr>
          <p:cNvCxnSpPr>
            <a:cxnSpLocks/>
          </p:cNvCxnSpPr>
          <p:nvPr/>
        </p:nvCxnSpPr>
        <p:spPr>
          <a:xfrm flipV="1">
            <a:off x="5274754" y="4752807"/>
            <a:ext cx="90993" cy="114086"/>
          </a:xfrm>
          <a:prstGeom prst="line">
            <a:avLst/>
          </a:prstGeom>
          <a:noFill/>
          <a:ln w="12700" cap="flat" cmpd="sng" algn="ctr">
            <a:solidFill>
              <a:sysClr val="windowText" lastClr="000000"/>
            </a:solidFill>
            <a:prstDash val="solid"/>
            <a:miter lim="800000"/>
          </a:ln>
          <a:effectLst/>
        </p:spPr>
      </p:cxnSp>
      <p:sp>
        <p:nvSpPr>
          <p:cNvPr id="173" name="Rounded Rectangle 172">
            <a:extLst>
              <a:ext uri="{FF2B5EF4-FFF2-40B4-BE49-F238E27FC236}">
                <a16:creationId xmlns:a16="http://schemas.microsoft.com/office/drawing/2014/main" id="{159A8D51-AEE5-FC7F-60AC-9946E424B517}"/>
              </a:ext>
            </a:extLst>
          </p:cNvPr>
          <p:cNvSpPr/>
          <p:nvPr/>
        </p:nvSpPr>
        <p:spPr>
          <a:xfrm>
            <a:off x="5274597" y="4523609"/>
            <a:ext cx="47964" cy="105346"/>
          </a:xfrm>
          <a:prstGeom prst="round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173">
            <a:extLst>
              <a:ext uri="{FF2B5EF4-FFF2-40B4-BE49-F238E27FC236}">
                <a16:creationId xmlns:a16="http://schemas.microsoft.com/office/drawing/2014/main" id="{3ED818A7-9026-217B-C52F-B03A2FEA92F0}"/>
              </a:ext>
            </a:extLst>
          </p:cNvPr>
          <p:cNvSpPr/>
          <p:nvPr/>
        </p:nvSpPr>
        <p:spPr>
          <a:xfrm rot="10800000">
            <a:off x="4827931" y="4524057"/>
            <a:ext cx="47964" cy="105346"/>
          </a:xfrm>
          <a:prstGeom prst="round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40B90BC8-4052-636B-D295-71222ECD4C88}"/>
              </a:ext>
            </a:extLst>
          </p:cNvPr>
          <p:cNvSpPr/>
          <p:nvPr/>
        </p:nvSpPr>
        <p:spPr>
          <a:xfrm>
            <a:off x="5014952" y="4693437"/>
            <a:ext cx="126415" cy="45719"/>
          </a:xfrm>
          <a:prstGeom prst="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Rounded Rectangle 175">
            <a:extLst>
              <a:ext uri="{FF2B5EF4-FFF2-40B4-BE49-F238E27FC236}">
                <a16:creationId xmlns:a16="http://schemas.microsoft.com/office/drawing/2014/main" id="{308C0A81-09A1-D13A-73BD-508AD7F3F518}"/>
              </a:ext>
            </a:extLst>
          </p:cNvPr>
          <p:cNvSpPr/>
          <p:nvPr/>
        </p:nvSpPr>
        <p:spPr>
          <a:xfrm>
            <a:off x="4992937" y="4491150"/>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Rounded Rectangle 176">
            <a:extLst>
              <a:ext uri="{FF2B5EF4-FFF2-40B4-BE49-F238E27FC236}">
                <a16:creationId xmlns:a16="http://schemas.microsoft.com/office/drawing/2014/main" id="{CE2D49EA-714F-E52B-133E-FC54E103A538}"/>
              </a:ext>
            </a:extLst>
          </p:cNvPr>
          <p:cNvSpPr/>
          <p:nvPr/>
        </p:nvSpPr>
        <p:spPr>
          <a:xfrm>
            <a:off x="5119356" y="4491149"/>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21E84913-D5A4-97E2-FC3B-02DFC244B047}"/>
              </a:ext>
            </a:extLst>
          </p:cNvPr>
          <p:cNvSpPr/>
          <p:nvPr/>
        </p:nvSpPr>
        <p:spPr>
          <a:xfrm>
            <a:off x="5032701" y="4332643"/>
            <a:ext cx="82296" cy="82296"/>
          </a:xfrm>
          <a:prstGeom prst="ellipse">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9" name="Straight Connector 178">
            <a:extLst>
              <a:ext uri="{FF2B5EF4-FFF2-40B4-BE49-F238E27FC236}">
                <a16:creationId xmlns:a16="http://schemas.microsoft.com/office/drawing/2014/main" id="{0C45D4CC-6975-51EA-A2E6-762FA1129A59}"/>
              </a:ext>
            </a:extLst>
          </p:cNvPr>
          <p:cNvCxnSpPr>
            <a:cxnSpLocks/>
            <a:stCxn id="171" idx="0"/>
            <a:endCxn id="178" idx="4"/>
          </p:cNvCxnSpPr>
          <p:nvPr/>
        </p:nvCxnSpPr>
        <p:spPr>
          <a:xfrm flipH="1" flipV="1">
            <a:off x="5073849" y="4414939"/>
            <a:ext cx="975" cy="40239"/>
          </a:xfrm>
          <a:prstGeom prst="line">
            <a:avLst/>
          </a:prstGeom>
          <a:noFill/>
          <a:ln w="6350" cap="flat" cmpd="sng" algn="ctr">
            <a:solidFill>
              <a:srgbClr val="ED7D31">
                <a:lumMod val="50000"/>
              </a:srgbClr>
            </a:solidFill>
            <a:prstDash val="solid"/>
            <a:miter lim="800000"/>
          </a:ln>
          <a:effectLst/>
        </p:spPr>
      </p:cxnSp>
      <p:sp>
        <p:nvSpPr>
          <p:cNvPr id="180" name="Block Arc 179">
            <a:extLst>
              <a:ext uri="{FF2B5EF4-FFF2-40B4-BE49-F238E27FC236}">
                <a16:creationId xmlns:a16="http://schemas.microsoft.com/office/drawing/2014/main" id="{750B0250-0E03-84A0-28A1-F297EABE5900}"/>
              </a:ext>
            </a:extLst>
          </p:cNvPr>
          <p:cNvSpPr/>
          <p:nvPr/>
        </p:nvSpPr>
        <p:spPr>
          <a:xfrm rot="13036940">
            <a:off x="5349102" y="4671478"/>
            <a:ext cx="84803" cy="95828"/>
          </a:xfrm>
          <a:prstGeom prst="blockArc">
            <a:avLst>
              <a:gd name="adj1" fmla="val 10644378"/>
              <a:gd name="adj2" fmla="val 0"/>
              <a:gd name="adj3" fmla="val 25000"/>
            </a:avLst>
          </a:prstGeom>
          <a:solidFill>
            <a:sysClr val="windowText" lastClr="000000"/>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24191B97-C825-8EDF-9813-CB544F0B1F4A}"/>
              </a:ext>
            </a:extLst>
          </p:cNvPr>
          <p:cNvSpPr txBox="1"/>
          <p:nvPr/>
        </p:nvSpPr>
        <p:spPr>
          <a:xfrm>
            <a:off x="3963170" y="4415519"/>
            <a:ext cx="9480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PKS </a:t>
            </a:r>
            <a:b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agent</a:t>
            </a:r>
          </a:p>
        </p:txBody>
      </p:sp>
      <p:cxnSp>
        <p:nvCxnSpPr>
          <p:cNvPr id="115" name="Straight Arrow Connector 114">
            <a:extLst>
              <a:ext uri="{FF2B5EF4-FFF2-40B4-BE49-F238E27FC236}">
                <a16:creationId xmlns:a16="http://schemas.microsoft.com/office/drawing/2014/main" id="{FEB769EB-8591-CB38-8EF0-ED4B5CF3CB56}"/>
              </a:ext>
            </a:extLst>
          </p:cNvPr>
          <p:cNvCxnSpPr>
            <a:cxnSpLocks/>
          </p:cNvCxnSpPr>
          <p:nvPr/>
        </p:nvCxnSpPr>
        <p:spPr>
          <a:xfrm>
            <a:off x="5720480" y="4876464"/>
            <a:ext cx="4050" cy="483846"/>
          </a:xfrm>
          <a:prstGeom prst="straightConnector1">
            <a:avLst/>
          </a:prstGeom>
          <a:noFill/>
          <a:ln w="28575" cap="flat" cmpd="sng" algn="ctr">
            <a:solidFill>
              <a:srgbClr val="ED7D31">
                <a:lumMod val="75000"/>
              </a:srgbClr>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5E171E15-3C97-E737-39DF-05A515FE50F9}"/>
              </a:ext>
            </a:extLst>
          </p:cNvPr>
          <p:cNvCxnSpPr>
            <a:cxnSpLocks/>
          </p:cNvCxnSpPr>
          <p:nvPr/>
        </p:nvCxnSpPr>
        <p:spPr>
          <a:xfrm>
            <a:off x="5723597" y="4876464"/>
            <a:ext cx="832431" cy="483846"/>
          </a:xfrm>
          <a:prstGeom prst="straightConnector1">
            <a:avLst/>
          </a:prstGeom>
          <a:noFill/>
          <a:ln w="28575" cap="flat" cmpd="sng" algn="ctr">
            <a:solidFill>
              <a:srgbClr val="ED7D31">
                <a:lumMod val="75000"/>
              </a:srgbClr>
            </a:solidFill>
            <a:prstDash val="solid"/>
            <a:miter lim="800000"/>
            <a:tailEnd type="triangle"/>
          </a:ln>
          <a:effectLst/>
        </p:spPr>
      </p:cxnSp>
      <p:sp>
        <p:nvSpPr>
          <p:cNvPr id="117" name="Oval 116">
            <a:extLst>
              <a:ext uri="{FF2B5EF4-FFF2-40B4-BE49-F238E27FC236}">
                <a16:creationId xmlns:a16="http://schemas.microsoft.com/office/drawing/2014/main" id="{73693A2E-73DD-D564-FBFD-8B8B3A8EB706}"/>
              </a:ext>
            </a:extLst>
          </p:cNvPr>
          <p:cNvSpPr/>
          <p:nvPr/>
        </p:nvSpPr>
        <p:spPr>
          <a:xfrm>
            <a:off x="5571890" y="5491086"/>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D1EDACA3-7A91-F82D-3783-5E7D32975665}"/>
              </a:ext>
            </a:extLst>
          </p:cNvPr>
          <p:cNvSpPr/>
          <p:nvPr/>
        </p:nvSpPr>
        <p:spPr>
          <a:xfrm>
            <a:off x="6379235" y="548830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CCD8C2F4-E3A3-163C-30CE-B539C4E3649D}"/>
              </a:ext>
            </a:extLst>
          </p:cNvPr>
          <p:cNvSpPr/>
          <p:nvPr/>
        </p:nvSpPr>
        <p:spPr>
          <a:xfrm>
            <a:off x="4764545" y="5488928"/>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28" name="Straight Arrow Connector 127">
            <a:extLst>
              <a:ext uri="{FF2B5EF4-FFF2-40B4-BE49-F238E27FC236}">
                <a16:creationId xmlns:a16="http://schemas.microsoft.com/office/drawing/2014/main" id="{8E9ABBE3-76CB-D6C5-F869-0F31E2DF4D51}"/>
              </a:ext>
            </a:extLst>
          </p:cNvPr>
          <p:cNvCxnSpPr>
            <a:cxnSpLocks/>
          </p:cNvCxnSpPr>
          <p:nvPr/>
        </p:nvCxnSpPr>
        <p:spPr>
          <a:xfrm flipH="1">
            <a:off x="4888596" y="4881403"/>
            <a:ext cx="820465" cy="478907"/>
          </a:xfrm>
          <a:prstGeom prst="straightConnector1">
            <a:avLst/>
          </a:prstGeom>
          <a:noFill/>
          <a:ln w="28575" cap="flat" cmpd="sng" algn="ctr">
            <a:solidFill>
              <a:srgbClr val="ED7D31">
                <a:lumMod val="75000"/>
              </a:srgbClr>
            </a:solidFill>
            <a:prstDash val="solid"/>
            <a:miter lim="800000"/>
            <a:tailEnd type="triangle"/>
          </a:ln>
          <a:effectLst/>
        </p:spPr>
      </p:cxnSp>
      <p:sp>
        <p:nvSpPr>
          <p:cNvPr id="181" name="Arc 180">
            <a:extLst>
              <a:ext uri="{FF2B5EF4-FFF2-40B4-BE49-F238E27FC236}">
                <a16:creationId xmlns:a16="http://schemas.microsoft.com/office/drawing/2014/main" id="{D329F29E-88FF-D20A-37BB-B4F6BB67E1B4}"/>
              </a:ext>
            </a:extLst>
          </p:cNvPr>
          <p:cNvSpPr/>
          <p:nvPr/>
        </p:nvSpPr>
        <p:spPr>
          <a:xfrm rot="9483994" flipH="1">
            <a:off x="5673830" y="3719306"/>
            <a:ext cx="983735" cy="928862"/>
          </a:xfrm>
          <a:prstGeom prst="arc">
            <a:avLst>
              <a:gd name="adj1" fmla="val 3665417"/>
              <a:gd name="adj2" fmla="val 10376843"/>
            </a:avLst>
          </a:prstGeom>
          <a:noFill/>
          <a:ln w="38100" cap="flat" cmpd="sng" algn="ctr">
            <a:solidFill>
              <a:srgbClr val="C00000"/>
            </a:solidFill>
            <a:prstDash val="dash"/>
            <a:miter lim="800000"/>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Rounded Rectangle 182">
            <a:extLst>
              <a:ext uri="{FF2B5EF4-FFF2-40B4-BE49-F238E27FC236}">
                <a16:creationId xmlns:a16="http://schemas.microsoft.com/office/drawing/2014/main" id="{5D26B5CF-A1C1-53C2-2F5B-C91F74D18827}"/>
              </a:ext>
            </a:extLst>
          </p:cNvPr>
          <p:cNvSpPr/>
          <p:nvPr/>
        </p:nvSpPr>
        <p:spPr>
          <a:xfrm>
            <a:off x="10006244" y="174932"/>
            <a:ext cx="1721316" cy="53461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 Update</a:t>
            </a:r>
          </a:p>
        </p:txBody>
      </p:sp>
      <p:pic>
        <p:nvPicPr>
          <p:cNvPr id="188" name="Picture 187">
            <a:extLst>
              <a:ext uri="{FF2B5EF4-FFF2-40B4-BE49-F238E27FC236}">
                <a16:creationId xmlns:a16="http://schemas.microsoft.com/office/drawing/2014/main" id="{AAB46AFA-941A-A375-70AC-477AC4AA8C3E}"/>
              </a:ext>
            </a:extLst>
          </p:cNvPr>
          <p:cNvPicPr>
            <a:picLocks noChangeAspect="1"/>
          </p:cNvPicPr>
          <p:nvPr/>
        </p:nvPicPr>
        <p:blipFill>
          <a:blip r:embed="rId2"/>
          <a:stretch>
            <a:fillRect/>
          </a:stretch>
        </p:blipFill>
        <p:spPr>
          <a:xfrm>
            <a:off x="10268519" y="978511"/>
            <a:ext cx="1293880" cy="814127"/>
          </a:xfrm>
          <a:prstGeom prst="rect">
            <a:avLst/>
          </a:prstGeom>
        </p:spPr>
      </p:pic>
      <p:sp>
        <p:nvSpPr>
          <p:cNvPr id="189" name="Oval 188">
            <a:extLst>
              <a:ext uri="{FF2B5EF4-FFF2-40B4-BE49-F238E27FC236}">
                <a16:creationId xmlns:a16="http://schemas.microsoft.com/office/drawing/2014/main" id="{D05A45B7-1586-313F-A82F-667392738D24}"/>
              </a:ext>
            </a:extLst>
          </p:cNvPr>
          <p:cNvSpPr/>
          <p:nvPr/>
        </p:nvSpPr>
        <p:spPr>
          <a:xfrm>
            <a:off x="10478492" y="2619775"/>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190" name="Oval 189">
            <a:extLst>
              <a:ext uri="{FF2B5EF4-FFF2-40B4-BE49-F238E27FC236}">
                <a16:creationId xmlns:a16="http://schemas.microsoft.com/office/drawing/2014/main" id="{7A3E68E5-8BEB-9F7B-BA73-817B3E090B3E}"/>
              </a:ext>
            </a:extLst>
          </p:cNvPr>
          <p:cNvSpPr/>
          <p:nvPr/>
        </p:nvSpPr>
        <p:spPr>
          <a:xfrm>
            <a:off x="11413809" y="2619963"/>
            <a:ext cx="297180" cy="297180"/>
          </a:xfrm>
          <a:prstGeom prst="ellipse">
            <a:avLst/>
          </a:prstGeom>
          <a:solidFill>
            <a:srgbClr val="E7E6E6"/>
          </a:solidFill>
          <a:ln w="31750" cap="flat" cmpd="sng" algn="ctr">
            <a:solidFill>
              <a:srgbClr val="FF0000"/>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cxnSp>
        <p:nvCxnSpPr>
          <p:cNvPr id="191" name="Straight Arrow Connector 190">
            <a:extLst>
              <a:ext uri="{FF2B5EF4-FFF2-40B4-BE49-F238E27FC236}">
                <a16:creationId xmlns:a16="http://schemas.microsoft.com/office/drawing/2014/main" id="{4E9C3B28-1206-DAA5-1C07-30F91B87D9E3}"/>
              </a:ext>
            </a:extLst>
          </p:cNvPr>
          <p:cNvCxnSpPr>
            <a:cxnSpLocks/>
          </p:cNvCxnSpPr>
          <p:nvPr/>
        </p:nvCxnSpPr>
        <p:spPr>
          <a:xfrm flipH="1">
            <a:off x="10663950" y="2011739"/>
            <a:ext cx="411877" cy="535410"/>
          </a:xfrm>
          <a:prstGeom prst="straightConnector1">
            <a:avLst/>
          </a:prstGeom>
          <a:noFill/>
          <a:ln w="28575" cap="flat" cmpd="sng" algn="ctr">
            <a:solidFill>
              <a:srgbClr val="2E74B6"/>
            </a:solidFill>
            <a:prstDash val="solid"/>
            <a:miter lim="800000"/>
            <a:tailEnd type="triangle"/>
          </a:ln>
          <a:effectLst/>
        </p:spPr>
      </p:cxnSp>
      <p:pic>
        <p:nvPicPr>
          <p:cNvPr id="192" name="Picture 191">
            <a:extLst>
              <a:ext uri="{FF2B5EF4-FFF2-40B4-BE49-F238E27FC236}">
                <a16:creationId xmlns:a16="http://schemas.microsoft.com/office/drawing/2014/main" id="{7DB0BED4-44A6-4FA4-79C8-B020CE3B3ECF}"/>
              </a:ext>
            </a:extLst>
          </p:cNvPr>
          <p:cNvPicPr>
            <a:picLocks noChangeAspect="1"/>
          </p:cNvPicPr>
          <p:nvPr/>
        </p:nvPicPr>
        <p:blipFill>
          <a:blip r:embed="rId3"/>
          <a:stretch>
            <a:fillRect/>
          </a:stretch>
        </p:blipFill>
        <p:spPr>
          <a:xfrm>
            <a:off x="9209451" y="2468127"/>
            <a:ext cx="1219501" cy="794094"/>
          </a:xfrm>
          <a:prstGeom prst="rect">
            <a:avLst/>
          </a:prstGeom>
        </p:spPr>
      </p:pic>
      <p:cxnSp>
        <p:nvCxnSpPr>
          <p:cNvPr id="194" name="Straight Arrow Connector 193">
            <a:extLst>
              <a:ext uri="{FF2B5EF4-FFF2-40B4-BE49-F238E27FC236}">
                <a16:creationId xmlns:a16="http://schemas.microsoft.com/office/drawing/2014/main" id="{362CFA4A-5BC9-F5D7-93F2-F6819859908E}"/>
              </a:ext>
            </a:extLst>
          </p:cNvPr>
          <p:cNvCxnSpPr>
            <a:cxnSpLocks/>
          </p:cNvCxnSpPr>
          <p:nvPr/>
        </p:nvCxnSpPr>
        <p:spPr>
          <a:xfrm>
            <a:off x="11138527" y="2011739"/>
            <a:ext cx="411480" cy="539496"/>
          </a:xfrm>
          <a:prstGeom prst="straightConnector1">
            <a:avLst/>
          </a:prstGeom>
          <a:noFill/>
          <a:ln w="28575" cap="flat" cmpd="sng" algn="ctr">
            <a:solidFill>
              <a:srgbClr val="538234"/>
            </a:solidFill>
            <a:prstDash val="solid"/>
            <a:miter lim="800000"/>
            <a:tailEnd type="triangle"/>
          </a:ln>
          <a:effectLst/>
        </p:spPr>
      </p:cxnSp>
      <p:cxnSp>
        <p:nvCxnSpPr>
          <p:cNvPr id="195" name="Straight Arrow Connector 194">
            <a:extLst>
              <a:ext uri="{FF2B5EF4-FFF2-40B4-BE49-F238E27FC236}">
                <a16:creationId xmlns:a16="http://schemas.microsoft.com/office/drawing/2014/main" id="{9B141CDB-666A-8870-C194-9F155C5BD29C}"/>
              </a:ext>
            </a:extLst>
          </p:cNvPr>
          <p:cNvCxnSpPr>
            <a:cxnSpLocks/>
          </p:cNvCxnSpPr>
          <p:nvPr/>
        </p:nvCxnSpPr>
        <p:spPr>
          <a:xfrm flipH="1">
            <a:off x="11126643" y="3007097"/>
            <a:ext cx="411877" cy="535410"/>
          </a:xfrm>
          <a:prstGeom prst="straightConnector1">
            <a:avLst/>
          </a:prstGeom>
          <a:noFill/>
          <a:ln w="28575" cap="flat" cmpd="sng" algn="ctr">
            <a:solidFill>
              <a:srgbClr val="2E74B6"/>
            </a:solidFill>
            <a:prstDash val="solid"/>
            <a:miter lim="800000"/>
            <a:tailEnd type="triangle"/>
          </a:ln>
          <a:effectLst/>
        </p:spPr>
      </p:cxnSp>
      <p:cxnSp>
        <p:nvCxnSpPr>
          <p:cNvPr id="196" name="Straight Arrow Connector 195">
            <a:extLst>
              <a:ext uri="{FF2B5EF4-FFF2-40B4-BE49-F238E27FC236}">
                <a16:creationId xmlns:a16="http://schemas.microsoft.com/office/drawing/2014/main" id="{E838DEEA-3746-83E1-7A40-D5B6E9E9B372}"/>
              </a:ext>
            </a:extLst>
          </p:cNvPr>
          <p:cNvCxnSpPr>
            <a:cxnSpLocks/>
          </p:cNvCxnSpPr>
          <p:nvPr/>
        </p:nvCxnSpPr>
        <p:spPr>
          <a:xfrm>
            <a:off x="11601220" y="3007097"/>
            <a:ext cx="411480" cy="539496"/>
          </a:xfrm>
          <a:prstGeom prst="straightConnector1">
            <a:avLst/>
          </a:prstGeom>
          <a:noFill/>
          <a:ln w="28575" cap="flat" cmpd="sng" algn="ctr">
            <a:solidFill>
              <a:srgbClr val="538234"/>
            </a:solidFill>
            <a:prstDash val="solid"/>
            <a:miter lim="800000"/>
            <a:tailEnd type="triangle"/>
          </a:ln>
          <a:effectLst/>
        </p:spPr>
      </p:cxnSp>
      <p:sp>
        <p:nvSpPr>
          <p:cNvPr id="197" name="Rounded Rectangle 196">
            <a:extLst>
              <a:ext uri="{FF2B5EF4-FFF2-40B4-BE49-F238E27FC236}">
                <a16:creationId xmlns:a16="http://schemas.microsoft.com/office/drawing/2014/main" id="{ACDE5E69-6265-4AE7-82A2-5F7B331AEF5A}"/>
              </a:ext>
            </a:extLst>
          </p:cNvPr>
          <p:cNvSpPr/>
          <p:nvPr/>
        </p:nvSpPr>
        <p:spPr>
          <a:xfrm>
            <a:off x="11870191" y="3653613"/>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0" name="TextBox 199">
            <a:extLst>
              <a:ext uri="{FF2B5EF4-FFF2-40B4-BE49-F238E27FC236}">
                <a16:creationId xmlns:a16="http://schemas.microsoft.com/office/drawing/2014/main" id="{EF18A0C2-E995-D176-4D01-E582669BBA31}"/>
              </a:ext>
            </a:extLst>
          </p:cNvPr>
          <p:cNvSpPr txBox="1"/>
          <p:nvPr/>
        </p:nvSpPr>
        <p:spPr>
          <a:xfrm>
            <a:off x="8897759" y="826929"/>
            <a:ext cx="19341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Chemoenzymatic </a:t>
            </a:r>
            <a:b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agent</a:t>
            </a:r>
          </a:p>
        </p:txBody>
      </p:sp>
      <p:grpSp>
        <p:nvGrpSpPr>
          <p:cNvPr id="201" name="Group 200">
            <a:extLst>
              <a:ext uri="{FF2B5EF4-FFF2-40B4-BE49-F238E27FC236}">
                <a16:creationId xmlns:a16="http://schemas.microsoft.com/office/drawing/2014/main" id="{3AFD0E9B-253C-C056-D58F-492FD3AE9C96}"/>
              </a:ext>
            </a:extLst>
          </p:cNvPr>
          <p:cNvGrpSpPr/>
          <p:nvPr/>
        </p:nvGrpSpPr>
        <p:grpSpPr>
          <a:xfrm>
            <a:off x="9618902" y="1431675"/>
            <a:ext cx="605974" cy="643722"/>
            <a:chOff x="9003331" y="1081608"/>
            <a:chExt cx="605974" cy="643722"/>
          </a:xfrm>
        </p:grpSpPr>
        <p:sp>
          <p:nvSpPr>
            <p:cNvPr id="202" name="Round Same Side Corner Rectangle 201">
              <a:extLst>
                <a:ext uri="{FF2B5EF4-FFF2-40B4-BE49-F238E27FC236}">
                  <a16:creationId xmlns:a16="http://schemas.microsoft.com/office/drawing/2014/main" id="{E10FD12D-9C45-8BC1-BC6A-7C8EB811D833}"/>
                </a:ext>
              </a:extLst>
            </p:cNvPr>
            <p:cNvSpPr/>
            <p:nvPr/>
          </p:nvSpPr>
          <p:spPr>
            <a:xfrm>
              <a:off x="9050451" y="1488432"/>
              <a:ext cx="399546" cy="236898"/>
            </a:xfrm>
            <a:prstGeom prst="round2Same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Rounded Rectangle 202">
              <a:extLst>
                <a:ext uri="{FF2B5EF4-FFF2-40B4-BE49-F238E27FC236}">
                  <a16:creationId xmlns:a16="http://schemas.microsoft.com/office/drawing/2014/main" id="{26BD3C7A-061E-AEED-E343-F7A2B3DEB998}"/>
                </a:ext>
              </a:extLst>
            </p:cNvPr>
            <p:cNvSpPr/>
            <p:nvPr/>
          </p:nvSpPr>
          <p:spPr>
            <a:xfrm>
              <a:off x="9050451" y="1204143"/>
              <a:ext cx="399546" cy="238259"/>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4" name="Straight Connector 203">
              <a:extLst>
                <a:ext uri="{FF2B5EF4-FFF2-40B4-BE49-F238E27FC236}">
                  <a16:creationId xmlns:a16="http://schemas.microsoft.com/office/drawing/2014/main" id="{D92CF394-4930-B2F4-12BB-D9EE24F83191}"/>
                </a:ext>
              </a:extLst>
            </p:cNvPr>
            <p:cNvCxnSpPr>
              <a:cxnSpLocks/>
            </p:cNvCxnSpPr>
            <p:nvPr/>
          </p:nvCxnSpPr>
          <p:spPr>
            <a:xfrm flipV="1">
              <a:off x="9450154" y="1501772"/>
              <a:ext cx="90993" cy="114086"/>
            </a:xfrm>
            <a:prstGeom prst="line">
              <a:avLst/>
            </a:prstGeom>
            <a:noFill/>
            <a:ln w="12700" cap="flat" cmpd="sng" algn="ctr">
              <a:solidFill>
                <a:sysClr val="windowText" lastClr="000000"/>
              </a:solidFill>
              <a:prstDash val="solid"/>
              <a:miter lim="800000"/>
            </a:ln>
            <a:effectLst/>
          </p:spPr>
        </p:cxnSp>
        <p:sp>
          <p:nvSpPr>
            <p:cNvPr id="205" name="Rounded Rectangle 204">
              <a:extLst>
                <a:ext uri="{FF2B5EF4-FFF2-40B4-BE49-F238E27FC236}">
                  <a16:creationId xmlns:a16="http://schemas.microsoft.com/office/drawing/2014/main" id="{5A647AD8-3563-B1BA-0356-CB639F746054}"/>
                </a:ext>
              </a:extLst>
            </p:cNvPr>
            <p:cNvSpPr/>
            <p:nvPr/>
          </p:nvSpPr>
          <p:spPr>
            <a:xfrm>
              <a:off x="9449997" y="1272574"/>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205">
              <a:extLst>
                <a:ext uri="{FF2B5EF4-FFF2-40B4-BE49-F238E27FC236}">
                  <a16:creationId xmlns:a16="http://schemas.microsoft.com/office/drawing/2014/main" id="{474A7843-5408-9D60-4555-43452CD2156F}"/>
                </a:ext>
              </a:extLst>
            </p:cNvPr>
            <p:cNvSpPr/>
            <p:nvPr/>
          </p:nvSpPr>
          <p:spPr>
            <a:xfrm rot="10800000">
              <a:off x="9003331" y="1273022"/>
              <a:ext cx="47964" cy="105346"/>
            </a:xfrm>
            <a:prstGeom prst="round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F5A2E7D6-0001-CE18-E038-5AAC4AC9E6BF}"/>
                </a:ext>
              </a:extLst>
            </p:cNvPr>
            <p:cNvSpPr/>
            <p:nvPr/>
          </p:nvSpPr>
          <p:spPr>
            <a:xfrm>
              <a:off x="9190352" y="1442402"/>
              <a:ext cx="126415" cy="45719"/>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207">
              <a:extLst>
                <a:ext uri="{FF2B5EF4-FFF2-40B4-BE49-F238E27FC236}">
                  <a16:creationId xmlns:a16="http://schemas.microsoft.com/office/drawing/2014/main" id="{80AC445C-7F89-C843-DD11-FF173A85C807}"/>
                </a:ext>
              </a:extLst>
            </p:cNvPr>
            <p:cNvSpPr/>
            <p:nvPr/>
          </p:nvSpPr>
          <p:spPr>
            <a:xfrm>
              <a:off x="9168337" y="1240115"/>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Rounded Rectangle 208">
              <a:extLst>
                <a:ext uri="{FF2B5EF4-FFF2-40B4-BE49-F238E27FC236}">
                  <a16:creationId xmlns:a16="http://schemas.microsoft.com/office/drawing/2014/main" id="{21220A0C-9BD6-D4D5-9994-5EDC144183B8}"/>
                </a:ext>
              </a:extLst>
            </p:cNvPr>
            <p:cNvSpPr/>
            <p:nvPr/>
          </p:nvSpPr>
          <p:spPr>
            <a:xfrm>
              <a:off x="9294756" y="1240114"/>
              <a:ext cx="45719" cy="10534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72183481-8B3E-0316-75AC-27EA6D6AA6FC}"/>
                </a:ext>
              </a:extLst>
            </p:cNvPr>
            <p:cNvSpPr/>
            <p:nvPr/>
          </p:nvSpPr>
          <p:spPr>
            <a:xfrm>
              <a:off x="9208101" y="1081608"/>
              <a:ext cx="82296" cy="82296"/>
            </a:xfrm>
            <a:prstGeom prst="ellips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1" name="Straight Connector 210">
              <a:extLst>
                <a:ext uri="{FF2B5EF4-FFF2-40B4-BE49-F238E27FC236}">
                  <a16:creationId xmlns:a16="http://schemas.microsoft.com/office/drawing/2014/main" id="{D337575C-4A86-58F9-6D00-17CE1BFFAB65}"/>
                </a:ext>
              </a:extLst>
            </p:cNvPr>
            <p:cNvCxnSpPr>
              <a:cxnSpLocks/>
              <a:stCxn id="203" idx="0"/>
              <a:endCxn id="210" idx="4"/>
            </p:cNvCxnSpPr>
            <p:nvPr/>
          </p:nvCxnSpPr>
          <p:spPr>
            <a:xfrm flipH="1" flipV="1">
              <a:off x="9249249" y="1163904"/>
              <a:ext cx="975" cy="40239"/>
            </a:xfrm>
            <a:prstGeom prst="line">
              <a:avLst/>
            </a:prstGeom>
            <a:noFill/>
            <a:ln w="6350" cap="flat" cmpd="sng" algn="ctr">
              <a:solidFill>
                <a:srgbClr val="ED7D31">
                  <a:lumMod val="50000"/>
                </a:srgbClr>
              </a:solidFill>
              <a:prstDash val="solid"/>
              <a:miter lim="800000"/>
            </a:ln>
            <a:effectLst/>
          </p:spPr>
        </p:cxnSp>
        <p:sp>
          <p:nvSpPr>
            <p:cNvPr id="212" name="Block Arc 211">
              <a:extLst>
                <a:ext uri="{FF2B5EF4-FFF2-40B4-BE49-F238E27FC236}">
                  <a16:creationId xmlns:a16="http://schemas.microsoft.com/office/drawing/2014/main" id="{F90AD2E3-2FDB-6367-1A4F-09D54EFDE472}"/>
                </a:ext>
              </a:extLst>
            </p:cNvPr>
            <p:cNvSpPr/>
            <p:nvPr/>
          </p:nvSpPr>
          <p:spPr>
            <a:xfrm rot="13036940">
              <a:off x="9524502" y="1420443"/>
              <a:ext cx="84803" cy="95828"/>
            </a:xfrm>
            <a:prstGeom prst="blockArc">
              <a:avLst>
                <a:gd name="adj1" fmla="val 10644378"/>
                <a:gd name="adj2" fmla="val 0"/>
                <a:gd name="adj3" fmla="val 25000"/>
              </a:avLst>
            </a:prstGeom>
            <a:solidFill>
              <a:sysClr val="windowText" lastClr="000000"/>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13" name="Straight Arrow Connector 212">
            <a:extLst>
              <a:ext uri="{FF2B5EF4-FFF2-40B4-BE49-F238E27FC236}">
                <a16:creationId xmlns:a16="http://schemas.microsoft.com/office/drawing/2014/main" id="{C3EFF31D-BAAC-4BE5-A97C-5641A8EB2D32}"/>
              </a:ext>
            </a:extLst>
          </p:cNvPr>
          <p:cNvCxnSpPr>
            <a:cxnSpLocks/>
          </p:cNvCxnSpPr>
          <p:nvPr/>
        </p:nvCxnSpPr>
        <p:spPr>
          <a:xfrm>
            <a:off x="11577897" y="2994003"/>
            <a:ext cx="0" cy="530601"/>
          </a:xfrm>
          <a:prstGeom prst="straightConnector1">
            <a:avLst/>
          </a:prstGeom>
          <a:noFill/>
          <a:ln w="28575" cap="flat" cmpd="sng" algn="ctr">
            <a:solidFill>
              <a:srgbClr val="2E74B6"/>
            </a:solidFill>
            <a:prstDash val="solid"/>
            <a:miter lim="800000"/>
            <a:tailEnd type="triangle"/>
          </a:ln>
          <a:effectLst/>
        </p:spPr>
      </p:cxnSp>
      <p:sp>
        <p:nvSpPr>
          <p:cNvPr id="214" name="Oval 213">
            <a:extLst>
              <a:ext uri="{FF2B5EF4-FFF2-40B4-BE49-F238E27FC236}">
                <a16:creationId xmlns:a16="http://schemas.microsoft.com/office/drawing/2014/main" id="{305E05DA-428D-AD89-1BE0-25A2F5598355}"/>
              </a:ext>
            </a:extLst>
          </p:cNvPr>
          <p:cNvSpPr/>
          <p:nvPr/>
        </p:nvSpPr>
        <p:spPr>
          <a:xfrm>
            <a:off x="11421280" y="3648548"/>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402496A6-9F70-910B-4DD5-B6EEF8CE6005}"/>
              </a:ext>
            </a:extLst>
          </p:cNvPr>
          <p:cNvSpPr/>
          <p:nvPr/>
        </p:nvSpPr>
        <p:spPr>
          <a:xfrm>
            <a:off x="10960779" y="165969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17" name="Rounded Rectangle 216">
            <a:extLst>
              <a:ext uri="{FF2B5EF4-FFF2-40B4-BE49-F238E27FC236}">
                <a16:creationId xmlns:a16="http://schemas.microsoft.com/office/drawing/2014/main" id="{E9679E2F-0D2F-45D0-375F-82F507E37B7F}"/>
              </a:ext>
            </a:extLst>
          </p:cNvPr>
          <p:cNvSpPr/>
          <p:nvPr/>
        </p:nvSpPr>
        <p:spPr>
          <a:xfrm>
            <a:off x="10973432" y="3648548"/>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TextBox 217">
            <a:extLst>
              <a:ext uri="{FF2B5EF4-FFF2-40B4-BE49-F238E27FC236}">
                <a16:creationId xmlns:a16="http://schemas.microsoft.com/office/drawing/2014/main" id="{5C64CDF2-532F-A6D9-2374-2EFB2554C31E}"/>
              </a:ext>
            </a:extLst>
          </p:cNvPr>
          <p:cNvSpPr txBox="1"/>
          <p:nvPr/>
        </p:nvSpPr>
        <p:spPr>
          <a:xfrm>
            <a:off x="6675590" y="1011348"/>
            <a:ext cx="643511" cy="307777"/>
          </a:xfrm>
          <a:prstGeom prst="rect">
            <a:avLst/>
          </a:prstGeom>
          <a:noFill/>
        </p:spPr>
        <p:txBody>
          <a:bodyPr wrap="none" rtlCol="0">
            <a:spAutoFit/>
          </a:bodyPr>
          <a:lstStyle/>
          <a:p>
            <a:pPr algn="ctr" defTabSz="1218987"/>
            <a:r>
              <a:rPr lang="en-US" sz="1400" b="1" dirty="0">
                <a:solidFill>
                  <a:srgbClr val="332F2E"/>
                </a:solidFill>
                <a:latin typeface="Calibri" panose="020F0502020204030204" pitchFamily="34" charset="0"/>
                <a:cs typeface="Calibri" panose="020F0502020204030204" pitchFamily="34" charset="0"/>
              </a:rPr>
              <a:t>Target</a:t>
            </a:r>
          </a:p>
        </p:txBody>
      </p:sp>
      <p:sp>
        <p:nvSpPr>
          <p:cNvPr id="219" name="TextBox 218">
            <a:extLst>
              <a:ext uri="{FF2B5EF4-FFF2-40B4-BE49-F238E27FC236}">
                <a16:creationId xmlns:a16="http://schemas.microsoft.com/office/drawing/2014/main" id="{56926E78-3140-F0C1-03C1-CD2451CFD9A4}"/>
              </a:ext>
            </a:extLst>
          </p:cNvPr>
          <p:cNvSpPr txBox="1"/>
          <p:nvPr/>
        </p:nvSpPr>
        <p:spPr>
          <a:xfrm>
            <a:off x="11421280" y="1046627"/>
            <a:ext cx="643511" cy="307777"/>
          </a:xfrm>
          <a:prstGeom prst="rect">
            <a:avLst/>
          </a:prstGeom>
          <a:noFill/>
        </p:spPr>
        <p:txBody>
          <a:bodyPr wrap="none" rtlCol="0">
            <a:spAutoFit/>
          </a:bodyPr>
          <a:lstStyle/>
          <a:p>
            <a:pPr algn="ctr" defTabSz="1218987"/>
            <a:r>
              <a:rPr lang="en-US" sz="1400" b="1" dirty="0">
                <a:solidFill>
                  <a:srgbClr val="332F2E"/>
                </a:solidFill>
                <a:latin typeface="Calibri" panose="020F0502020204030204" pitchFamily="34" charset="0"/>
                <a:cs typeface="Calibri" panose="020F0502020204030204" pitchFamily="34" charset="0"/>
              </a:rPr>
              <a:t>Target</a:t>
            </a:r>
          </a:p>
        </p:txBody>
      </p:sp>
      <p:sp>
        <p:nvSpPr>
          <p:cNvPr id="220" name="TextBox 219">
            <a:extLst>
              <a:ext uri="{FF2B5EF4-FFF2-40B4-BE49-F238E27FC236}">
                <a16:creationId xmlns:a16="http://schemas.microsoft.com/office/drawing/2014/main" id="{0115E64C-0316-916D-1F42-AED58532BEC7}"/>
              </a:ext>
            </a:extLst>
          </p:cNvPr>
          <p:cNvSpPr txBox="1"/>
          <p:nvPr/>
        </p:nvSpPr>
        <p:spPr>
          <a:xfrm>
            <a:off x="3645344" y="3431796"/>
            <a:ext cx="2070118" cy="738664"/>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Launch PKS</a:t>
            </a:r>
            <a:b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b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MCTS agent upon</a:t>
            </a:r>
            <a:b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b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encountering polyketides</a:t>
            </a:r>
          </a:p>
        </p:txBody>
      </p:sp>
      <p:sp>
        <p:nvSpPr>
          <p:cNvPr id="221" name="Arc 220">
            <a:extLst>
              <a:ext uri="{FF2B5EF4-FFF2-40B4-BE49-F238E27FC236}">
                <a16:creationId xmlns:a16="http://schemas.microsoft.com/office/drawing/2014/main" id="{C02FE3BE-955C-8AD6-67A4-730AF647A417}"/>
              </a:ext>
            </a:extLst>
          </p:cNvPr>
          <p:cNvSpPr/>
          <p:nvPr/>
        </p:nvSpPr>
        <p:spPr>
          <a:xfrm rot="15691599" flipH="1">
            <a:off x="11346362" y="2911121"/>
            <a:ext cx="887721" cy="667408"/>
          </a:xfrm>
          <a:prstGeom prst="arc">
            <a:avLst>
              <a:gd name="adj1" fmla="val 3665417"/>
              <a:gd name="adj2" fmla="val 10376843"/>
            </a:avLst>
          </a:prstGeom>
          <a:noFill/>
          <a:ln w="38100" cap="flat" cmpd="sng" algn="ctr">
            <a:solidFill>
              <a:srgbClr val="C00000"/>
            </a:solidFill>
            <a:prstDash val="dash"/>
            <a:miter lim="800000"/>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2" name="Arc 221">
            <a:extLst>
              <a:ext uri="{FF2B5EF4-FFF2-40B4-BE49-F238E27FC236}">
                <a16:creationId xmlns:a16="http://schemas.microsoft.com/office/drawing/2014/main" id="{5F9F4688-4CB5-A8D6-C4D4-AF19F8AAFDBE}"/>
              </a:ext>
            </a:extLst>
          </p:cNvPr>
          <p:cNvSpPr/>
          <p:nvPr/>
        </p:nvSpPr>
        <p:spPr>
          <a:xfrm rot="3622600" flipV="1">
            <a:off x="11027091" y="1884050"/>
            <a:ext cx="994405" cy="731054"/>
          </a:xfrm>
          <a:prstGeom prst="arc">
            <a:avLst>
              <a:gd name="adj1" fmla="val 452367"/>
              <a:gd name="adj2" fmla="val 10376843"/>
            </a:avLst>
          </a:prstGeom>
          <a:noFill/>
          <a:ln w="38100" cap="flat" cmpd="sng" algn="ctr">
            <a:solidFill>
              <a:srgbClr val="C00000"/>
            </a:solidFill>
            <a:prstDash val="dash"/>
            <a:miter lim="800000"/>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3" name="TextBox 222">
            <a:extLst>
              <a:ext uri="{FF2B5EF4-FFF2-40B4-BE49-F238E27FC236}">
                <a16:creationId xmlns:a16="http://schemas.microsoft.com/office/drawing/2014/main" id="{5A160109-AC38-3F24-0267-5457900160B2}"/>
              </a:ext>
            </a:extLst>
          </p:cNvPr>
          <p:cNvSpPr txBox="1"/>
          <p:nvPr/>
        </p:nvSpPr>
        <p:spPr>
          <a:xfrm>
            <a:off x="10926940" y="3967104"/>
            <a:ext cx="1292853" cy="738664"/>
          </a:xfrm>
          <a:prstGeom prst="rect">
            <a:avLst/>
          </a:prstGeom>
          <a:noFill/>
        </p:spPr>
        <p:txBody>
          <a:bodyPr wrap="non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Backpropagate</a:t>
            </a:r>
            <a:b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b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rewards up to</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root node</a:t>
            </a:r>
          </a:p>
        </p:txBody>
      </p:sp>
      <p:sp>
        <p:nvSpPr>
          <p:cNvPr id="225" name="TextBox 224">
            <a:extLst>
              <a:ext uri="{FF2B5EF4-FFF2-40B4-BE49-F238E27FC236}">
                <a16:creationId xmlns:a16="http://schemas.microsoft.com/office/drawing/2014/main" id="{2CA8A75A-8A91-D3A7-1756-4A275296C77F}"/>
              </a:ext>
            </a:extLst>
          </p:cNvPr>
          <p:cNvSpPr txBox="1"/>
          <p:nvPr/>
        </p:nvSpPr>
        <p:spPr>
          <a:xfrm>
            <a:off x="40160" y="6878317"/>
            <a:ext cx="12251073" cy="1384995"/>
          </a:xfrm>
          <a:prstGeom prst="rect">
            <a:avLst/>
          </a:prstGeom>
          <a:noFill/>
        </p:spPr>
        <p:txBody>
          <a:bodyPr wrap="square">
            <a:spAutoFit/>
          </a:bodyPr>
          <a:lstStyle/>
          <a:p>
            <a:pPr algn="just"/>
            <a:r>
              <a:rPr lang="en-US" sz="1200" b="1" dirty="0">
                <a:latin typeface="Calibri" panose="020F0502020204030204" pitchFamily="34" charset="0"/>
                <a:cs typeface="Calibri" panose="020F0502020204030204" pitchFamily="34" charset="0"/>
              </a:rPr>
              <a:t>Figure 2. </a:t>
            </a:r>
            <a:r>
              <a:rPr lang="en-US" sz="1200" dirty="0">
                <a:latin typeface="Calibri" panose="020F0502020204030204" pitchFamily="34" charset="0"/>
                <a:cs typeface="Calibri" panose="020F0502020204030204" pitchFamily="34" charset="0"/>
              </a:rPr>
              <a:t>Overview of the TridentSynthRL multi-agent Monte Carlo tree search (MCTS) framework for retrosynthetic planning</a:t>
            </a:r>
            <a:r>
              <a:rPr lang="en-US" sz="1200" b="1"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 The algorithm proceeds through three iterative phases. </a:t>
            </a:r>
            <a:r>
              <a:rPr lang="en-US" sz="1200" b="1" dirty="0">
                <a:latin typeface="Calibri" panose="020F0502020204030204" pitchFamily="34" charset="0"/>
                <a:cs typeface="Calibri" panose="020F0502020204030204" pitchFamily="34" charset="0"/>
              </a:rPr>
              <a:t>(1) Selection:</a:t>
            </a:r>
            <a:r>
              <a:rPr lang="en-US" sz="1200" dirty="0">
                <a:latin typeface="Calibri" panose="020F0502020204030204" pitchFamily="34" charset="0"/>
                <a:cs typeface="Calibri" panose="020F0502020204030204" pitchFamily="34" charset="0"/>
              </a:rPr>
              <a:t> The chemoenzymatic agent traverses the search tree from the target molecule, selecting a leaf node (red circle) for expansion based on learned value estimates. </a:t>
            </a:r>
            <a:r>
              <a:rPr lang="en-US" sz="1200" b="1" dirty="0">
                <a:latin typeface="Calibri" panose="020F0502020204030204" pitchFamily="34" charset="0"/>
                <a:cs typeface="Calibri" panose="020F0502020204030204" pitchFamily="34" charset="0"/>
              </a:rPr>
              <a:t>(2) Chemoenzymatic Expansion:</a:t>
            </a:r>
            <a:r>
              <a:rPr lang="en-US" sz="1200" dirty="0">
                <a:latin typeface="Calibri" panose="020F0502020204030204" pitchFamily="34" charset="0"/>
                <a:cs typeface="Calibri" panose="020F0502020204030204" pitchFamily="34" charset="0"/>
              </a:rPr>
              <a:t> The selected node is expanded by applying chemical (blue arrows) and enzymatic (green arrows) retrosynthetic transformations to generate precursor nodes. Expansion terminates when all precursors resolve to commercially available building blocks (blue squares), biological building blocks (green squares), or known polyketide intermediates (orange squares), yielding a terminal state </a:t>
            </a:r>
            <a:r>
              <a:rPr lang="en-US" sz="1200" i="1" dirty="0">
                <a:latin typeface="Calibri" panose="020F0502020204030204" pitchFamily="34" charset="0"/>
                <a:cs typeface="Calibri" panose="020F0502020204030204" pitchFamily="34" charset="0"/>
              </a:rPr>
              <a:t>S</a:t>
            </a:r>
            <a:r>
              <a:rPr lang="en-US" sz="1200" dirty="0">
                <a:latin typeface="Calibri" panose="020F0502020204030204" pitchFamily="34" charset="0"/>
                <a:cs typeface="Calibri" panose="020F0502020204030204" pitchFamily="34" charset="0"/>
              </a:rPr>
              <a:t>_T. When a predicted or known polyketide intermediate is encountered during expansion, a specialized PKS agent is launched to explore polyketide synthase assembly line configurations (orange arrows) for that substructure. </a:t>
            </a:r>
            <a:r>
              <a:rPr lang="en-US" sz="1200" b="1" dirty="0">
                <a:latin typeface="Calibri" panose="020F0502020204030204" pitchFamily="34" charset="0"/>
                <a:cs typeface="Calibri" panose="020F0502020204030204" pitchFamily="34" charset="0"/>
              </a:rPr>
              <a:t>(3) Update:</a:t>
            </a:r>
            <a:r>
              <a:rPr lang="en-US" sz="1200" dirty="0">
                <a:latin typeface="Calibri" panose="020F0502020204030204" pitchFamily="34" charset="0"/>
                <a:cs typeface="Calibri" panose="020F0502020204030204" pitchFamily="34" charset="0"/>
              </a:rPr>
              <a:t> Upon reaching a terminal state, rewards are backpropagated (red dashed arrows) from the terminal node up to the root, updating value estimates along the traversed path to guide future iterations toward higher-quality retrosynthetic routes.</a:t>
            </a:r>
          </a:p>
        </p:txBody>
      </p:sp>
      <p:pic>
        <p:nvPicPr>
          <p:cNvPr id="226" name="Picture 225">
            <a:extLst>
              <a:ext uri="{FF2B5EF4-FFF2-40B4-BE49-F238E27FC236}">
                <a16:creationId xmlns:a16="http://schemas.microsoft.com/office/drawing/2014/main" id="{5298DFCA-F452-DE98-0AC7-6C96653F1A3A}"/>
              </a:ext>
            </a:extLst>
          </p:cNvPr>
          <p:cNvPicPr>
            <a:picLocks noChangeAspect="1"/>
          </p:cNvPicPr>
          <p:nvPr/>
        </p:nvPicPr>
        <p:blipFill>
          <a:blip r:embed="rId6"/>
          <a:stretch>
            <a:fillRect/>
          </a:stretch>
        </p:blipFill>
        <p:spPr>
          <a:xfrm>
            <a:off x="5376623" y="3073098"/>
            <a:ext cx="1032267" cy="672173"/>
          </a:xfrm>
          <a:prstGeom prst="rect">
            <a:avLst/>
          </a:prstGeom>
        </p:spPr>
      </p:pic>
      <p:sp>
        <p:nvSpPr>
          <p:cNvPr id="227" name="TextBox 226">
            <a:extLst>
              <a:ext uri="{FF2B5EF4-FFF2-40B4-BE49-F238E27FC236}">
                <a16:creationId xmlns:a16="http://schemas.microsoft.com/office/drawing/2014/main" id="{17059E21-29E2-14DA-E965-86B09ABE4C62}"/>
              </a:ext>
            </a:extLst>
          </p:cNvPr>
          <p:cNvSpPr txBox="1"/>
          <p:nvPr/>
        </p:nvSpPr>
        <p:spPr>
          <a:xfrm>
            <a:off x="2160491" y="2386857"/>
            <a:ext cx="193412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Selected</a:t>
            </a:r>
            <a:b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br>
            <a:r>
              <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node</a:t>
            </a:r>
          </a:p>
        </p:txBody>
      </p:sp>
    </p:spTree>
    <p:extLst>
      <p:ext uri="{BB962C8B-B14F-4D97-AF65-F5344CB8AC3E}">
        <p14:creationId xmlns:p14="http://schemas.microsoft.com/office/powerpoint/2010/main" val="269630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83">
            <a:extLst>
              <a:ext uri="{FF2B5EF4-FFF2-40B4-BE49-F238E27FC236}">
                <a16:creationId xmlns:a16="http://schemas.microsoft.com/office/drawing/2014/main" id="{5C2A52A5-0785-514E-14BE-2E6493002242}"/>
              </a:ext>
            </a:extLst>
          </p:cNvPr>
          <p:cNvSpPr/>
          <p:nvPr/>
        </p:nvSpPr>
        <p:spPr>
          <a:xfrm>
            <a:off x="63063" y="357798"/>
            <a:ext cx="9687117" cy="534251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60F8927-AF31-0306-DBA8-DEB50165A8D3}"/>
              </a:ext>
            </a:extLst>
          </p:cNvPr>
          <p:cNvSpPr/>
          <p:nvPr/>
        </p:nvSpPr>
        <p:spPr>
          <a:xfrm>
            <a:off x="8300278" y="1723416"/>
            <a:ext cx="330187" cy="315441"/>
          </a:xfrm>
          <a:prstGeom prst="ellipse">
            <a:avLst/>
          </a:prstGeom>
          <a:solidFill>
            <a:srgbClr val="EE9331">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 name="Rounded Rectangle 3">
            <a:extLst>
              <a:ext uri="{FF2B5EF4-FFF2-40B4-BE49-F238E27FC236}">
                <a16:creationId xmlns:a16="http://schemas.microsoft.com/office/drawing/2014/main" id="{0B23DC27-18CC-24F9-3D2F-3436D0BCCBF6}"/>
              </a:ext>
            </a:extLst>
          </p:cNvPr>
          <p:cNvSpPr/>
          <p:nvPr/>
        </p:nvSpPr>
        <p:spPr>
          <a:xfrm>
            <a:off x="1505773" y="797196"/>
            <a:ext cx="2069369" cy="265747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srgbClr val="FFFFFF"/>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B2F5C26B-B8F4-122F-EF79-5EF0E09DC975}"/>
              </a:ext>
            </a:extLst>
          </p:cNvPr>
          <p:cNvGrpSpPr/>
          <p:nvPr/>
        </p:nvGrpSpPr>
        <p:grpSpPr>
          <a:xfrm>
            <a:off x="140697" y="1518741"/>
            <a:ext cx="1068281" cy="787483"/>
            <a:chOff x="102407" y="3049433"/>
            <a:chExt cx="1068281" cy="787483"/>
          </a:xfrm>
        </p:grpSpPr>
        <p:sp>
          <p:nvSpPr>
            <p:cNvPr id="6" name="Oval 5">
              <a:extLst>
                <a:ext uri="{FF2B5EF4-FFF2-40B4-BE49-F238E27FC236}">
                  <a16:creationId xmlns:a16="http://schemas.microsoft.com/office/drawing/2014/main" id="{5CF34947-8671-5B59-F1FC-5FBDA6C0F841}"/>
                </a:ext>
              </a:extLst>
            </p:cNvPr>
            <p:cNvSpPr/>
            <p:nvPr/>
          </p:nvSpPr>
          <p:spPr>
            <a:xfrm>
              <a:off x="463703" y="3521474"/>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8B00F8AF-73FB-CF2A-213D-19B0FEC733EF}"/>
                </a:ext>
              </a:extLst>
            </p:cNvPr>
            <p:cNvSpPr/>
            <p:nvPr/>
          </p:nvSpPr>
          <p:spPr>
            <a:xfrm>
              <a:off x="108292" y="3521474"/>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07369CA-3C8A-CCDA-31B0-6892F061E8A6}"/>
                </a:ext>
              </a:extLst>
            </p:cNvPr>
            <p:cNvSpPr txBox="1"/>
            <p:nvPr/>
          </p:nvSpPr>
          <p:spPr>
            <a:xfrm>
              <a:off x="457818" y="3548457"/>
              <a:ext cx="341957" cy="261474"/>
            </a:xfrm>
            <a:prstGeom prst="rect">
              <a:avLst/>
            </a:prstGeom>
            <a:noFill/>
            <a:ln w="12700">
              <a:noFill/>
            </a:ln>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9" name="Oval 8">
              <a:extLst>
                <a:ext uri="{FF2B5EF4-FFF2-40B4-BE49-F238E27FC236}">
                  <a16:creationId xmlns:a16="http://schemas.microsoft.com/office/drawing/2014/main" id="{1DCF149A-1665-DAB5-7713-232C0CF68B6B}"/>
                </a:ext>
              </a:extLst>
            </p:cNvPr>
            <p:cNvSpPr/>
            <p:nvPr/>
          </p:nvSpPr>
          <p:spPr>
            <a:xfrm>
              <a:off x="790048" y="3521475"/>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690AA9-0001-E639-96DF-E45DAD90C532}"/>
                </a:ext>
              </a:extLst>
            </p:cNvPr>
            <p:cNvSpPr txBox="1"/>
            <p:nvPr/>
          </p:nvSpPr>
          <p:spPr>
            <a:xfrm>
              <a:off x="102407" y="3548457"/>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11" name="TextBox 10">
              <a:extLst>
                <a:ext uri="{FF2B5EF4-FFF2-40B4-BE49-F238E27FC236}">
                  <a16:creationId xmlns:a16="http://schemas.microsoft.com/office/drawing/2014/main" id="{7754954D-DDCF-3D70-2E97-D7CC1D0C6F62}"/>
                </a:ext>
              </a:extLst>
            </p:cNvPr>
            <p:cNvSpPr txBox="1"/>
            <p:nvPr/>
          </p:nvSpPr>
          <p:spPr>
            <a:xfrm>
              <a:off x="114603" y="3049433"/>
              <a:ext cx="945785" cy="46166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Loading</a:t>
              </a:r>
              <a:br>
                <a:rPr lang="en-US" sz="1200" b="1" dirty="0">
                  <a:solidFill>
                    <a:prstClr val="black"/>
                  </a:solidFill>
                  <a:latin typeface="Calibri" panose="020F0502020204030204" pitchFamily="34" charset="0"/>
                  <a:cs typeface="Calibri" panose="020F0502020204030204" pitchFamily="34" charset="0"/>
                </a:rPr>
              </a:br>
              <a:r>
                <a:rPr lang="en-US" sz="1200" b="1" dirty="0">
                  <a:solidFill>
                    <a:prstClr val="black"/>
                  </a:solidFill>
                  <a:latin typeface="Calibri" panose="020F0502020204030204" pitchFamily="34" charset="0"/>
                  <a:cs typeface="Calibri" panose="020F0502020204030204" pitchFamily="34" charset="0"/>
                </a:rPr>
                <a:t>Module</a:t>
              </a:r>
            </a:p>
          </p:txBody>
        </p:sp>
        <p:sp>
          <p:nvSpPr>
            <p:cNvPr id="12" name="TextBox 11">
              <a:extLst>
                <a:ext uri="{FF2B5EF4-FFF2-40B4-BE49-F238E27FC236}">
                  <a16:creationId xmlns:a16="http://schemas.microsoft.com/office/drawing/2014/main" id="{1155C136-CF6B-C01F-6A81-7342780335E6}"/>
                </a:ext>
              </a:extLst>
            </p:cNvPr>
            <p:cNvSpPr txBox="1"/>
            <p:nvPr/>
          </p:nvSpPr>
          <p:spPr>
            <a:xfrm>
              <a:off x="739595" y="3552303"/>
              <a:ext cx="431093" cy="253784"/>
            </a:xfrm>
            <a:prstGeom prst="rect">
              <a:avLst/>
            </a:prstGeom>
            <a:noFill/>
            <a:ln w="12700">
              <a:noFill/>
            </a:ln>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ACP</a:t>
              </a:r>
            </a:p>
          </p:txBody>
        </p:sp>
      </p:grpSp>
      <p:grpSp>
        <p:nvGrpSpPr>
          <p:cNvPr id="13" name="Group 12">
            <a:extLst>
              <a:ext uri="{FF2B5EF4-FFF2-40B4-BE49-F238E27FC236}">
                <a16:creationId xmlns:a16="http://schemas.microsoft.com/office/drawing/2014/main" id="{B5C0B4D0-AE1A-ACF8-F1F3-E2399DFD9CAF}"/>
              </a:ext>
            </a:extLst>
          </p:cNvPr>
          <p:cNvGrpSpPr/>
          <p:nvPr/>
        </p:nvGrpSpPr>
        <p:grpSpPr>
          <a:xfrm>
            <a:off x="1587771" y="2797646"/>
            <a:ext cx="1969020" cy="522565"/>
            <a:chOff x="1140198" y="3316212"/>
            <a:chExt cx="1969020" cy="522565"/>
          </a:xfrm>
        </p:grpSpPr>
        <p:sp>
          <p:nvSpPr>
            <p:cNvPr id="14" name="Oval 13">
              <a:extLst>
                <a:ext uri="{FF2B5EF4-FFF2-40B4-BE49-F238E27FC236}">
                  <a16:creationId xmlns:a16="http://schemas.microsoft.com/office/drawing/2014/main" id="{433BC937-A14D-8143-C590-7329EA4AB1A4}"/>
                </a:ext>
              </a:extLst>
            </p:cNvPr>
            <p:cNvSpPr/>
            <p:nvPr/>
          </p:nvSpPr>
          <p:spPr>
            <a:xfrm>
              <a:off x="2092884" y="3316213"/>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878CC859-AB5E-8ECB-50A6-155827E4533D}"/>
                </a:ext>
              </a:extLst>
            </p:cNvPr>
            <p:cNvSpPr txBox="1"/>
            <p:nvPr/>
          </p:nvSpPr>
          <p:spPr>
            <a:xfrm>
              <a:off x="2082043" y="3350758"/>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16" name="Oval 15">
              <a:extLst>
                <a:ext uri="{FF2B5EF4-FFF2-40B4-BE49-F238E27FC236}">
                  <a16:creationId xmlns:a16="http://schemas.microsoft.com/office/drawing/2014/main" id="{00D8CA9B-4984-1961-9B85-4A06A53B9714}"/>
                </a:ext>
              </a:extLst>
            </p:cNvPr>
            <p:cNvSpPr/>
            <p:nvPr/>
          </p:nvSpPr>
          <p:spPr>
            <a:xfrm>
              <a:off x="1751696" y="3316212"/>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234D5C0E-E6A6-3C03-3310-4028260EEF66}"/>
                </a:ext>
              </a:extLst>
            </p:cNvPr>
            <p:cNvSpPr/>
            <p:nvPr/>
          </p:nvSpPr>
          <p:spPr>
            <a:xfrm>
              <a:off x="1483578" y="3517184"/>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2FC3A25E-4D14-4406-3234-94DBB025BAD7}"/>
                </a:ext>
              </a:extLst>
            </p:cNvPr>
            <p:cNvSpPr txBox="1"/>
            <p:nvPr/>
          </p:nvSpPr>
          <p:spPr>
            <a:xfrm>
              <a:off x="1477693" y="3544167"/>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19" name="Oval 18">
              <a:extLst>
                <a:ext uri="{FF2B5EF4-FFF2-40B4-BE49-F238E27FC236}">
                  <a16:creationId xmlns:a16="http://schemas.microsoft.com/office/drawing/2014/main" id="{0EBB05AF-9393-36FE-C556-6F594D57E4DF}"/>
                </a:ext>
              </a:extLst>
            </p:cNvPr>
            <p:cNvSpPr/>
            <p:nvPr/>
          </p:nvSpPr>
          <p:spPr>
            <a:xfrm>
              <a:off x="2681632" y="3517184"/>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8B13D13-14FE-0C56-5896-5F74C541ED6F}"/>
                </a:ext>
              </a:extLst>
            </p:cNvPr>
            <p:cNvSpPr txBox="1"/>
            <p:nvPr/>
          </p:nvSpPr>
          <p:spPr>
            <a:xfrm>
              <a:off x="2579394" y="3550952"/>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21" name="TextBox 20">
              <a:extLst>
                <a:ext uri="{FF2B5EF4-FFF2-40B4-BE49-F238E27FC236}">
                  <a16:creationId xmlns:a16="http://schemas.microsoft.com/office/drawing/2014/main" id="{B9387714-3BC1-F3C7-2D72-2C32360BBEDB}"/>
                </a:ext>
              </a:extLst>
            </p:cNvPr>
            <p:cNvSpPr txBox="1"/>
            <p:nvPr/>
          </p:nvSpPr>
          <p:spPr>
            <a:xfrm>
              <a:off x="1702083" y="3347040"/>
              <a:ext cx="429412"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DH</a:t>
              </a:r>
            </a:p>
          </p:txBody>
        </p:sp>
        <p:sp>
          <p:nvSpPr>
            <p:cNvPr id="22" name="Oval 21">
              <a:extLst>
                <a:ext uri="{FF2B5EF4-FFF2-40B4-BE49-F238E27FC236}">
                  <a16:creationId xmlns:a16="http://schemas.microsoft.com/office/drawing/2014/main" id="{C1044E3D-81A7-B381-2925-8A8F9127FE0F}"/>
                </a:ext>
              </a:extLst>
            </p:cNvPr>
            <p:cNvSpPr/>
            <p:nvPr/>
          </p:nvSpPr>
          <p:spPr>
            <a:xfrm>
              <a:off x="1146083" y="3523336"/>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D27A23D-C47B-68BE-12E7-390F32C8280A}"/>
                </a:ext>
              </a:extLst>
            </p:cNvPr>
            <p:cNvSpPr txBox="1"/>
            <p:nvPr/>
          </p:nvSpPr>
          <p:spPr>
            <a:xfrm>
              <a:off x="1140198" y="3550319"/>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24" name="Oval 23">
              <a:extLst>
                <a:ext uri="{FF2B5EF4-FFF2-40B4-BE49-F238E27FC236}">
                  <a16:creationId xmlns:a16="http://schemas.microsoft.com/office/drawing/2014/main" id="{AE2F6841-D70A-C02B-5D80-11C4E6753298}"/>
                </a:ext>
              </a:extLst>
            </p:cNvPr>
            <p:cNvSpPr/>
            <p:nvPr/>
          </p:nvSpPr>
          <p:spPr>
            <a:xfrm>
              <a:off x="2433668" y="3316213"/>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D531016-197D-8345-21D1-B9E105201387}"/>
                </a:ext>
              </a:extLst>
            </p:cNvPr>
            <p:cNvSpPr txBox="1"/>
            <p:nvPr/>
          </p:nvSpPr>
          <p:spPr>
            <a:xfrm>
              <a:off x="2422827" y="3350758"/>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ER</a:t>
              </a:r>
            </a:p>
          </p:txBody>
        </p:sp>
      </p:grpSp>
      <p:grpSp>
        <p:nvGrpSpPr>
          <p:cNvPr id="26" name="Group 25">
            <a:extLst>
              <a:ext uri="{FF2B5EF4-FFF2-40B4-BE49-F238E27FC236}">
                <a16:creationId xmlns:a16="http://schemas.microsoft.com/office/drawing/2014/main" id="{ABE47CB6-3ABD-6C6F-AF95-DDE4B4285EFB}"/>
              </a:ext>
            </a:extLst>
          </p:cNvPr>
          <p:cNvGrpSpPr/>
          <p:nvPr/>
        </p:nvGrpSpPr>
        <p:grpSpPr>
          <a:xfrm>
            <a:off x="1712746" y="2165572"/>
            <a:ext cx="1633740" cy="522565"/>
            <a:chOff x="1140198" y="3316212"/>
            <a:chExt cx="1633740" cy="522565"/>
          </a:xfrm>
        </p:grpSpPr>
        <p:sp>
          <p:nvSpPr>
            <p:cNvPr id="27" name="Oval 26">
              <a:extLst>
                <a:ext uri="{FF2B5EF4-FFF2-40B4-BE49-F238E27FC236}">
                  <a16:creationId xmlns:a16="http://schemas.microsoft.com/office/drawing/2014/main" id="{B70C0631-1FEB-0F95-D13A-F524E3565585}"/>
                </a:ext>
              </a:extLst>
            </p:cNvPr>
            <p:cNvSpPr/>
            <p:nvPr/>
          </p:nvSpPr>
          <p:spPr>
            <a:xfrm>
              <a:off x="2087928" y="3316213"/>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2F82B603-87F1-5548-E8FD-8265F8390D40}"/>
                </a:ext>
              </a:extLst>
            </p:cNvPr>
            <p:cNvSpPr txBox="1"/>
            <p:nvPr/>
          </p:nvSpPr>
          <p:spPr>
            <a:xfrm>
              <a:off x="2082043" y="3347041"/>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29" name="Oval 28">
              <a:extLst>
                <a:ext uri="{FF2B5EF4-FFF2-40B4-BE49-F238E27FC236}">
                  <a16:creationId xmlns:a16="http://schemas.microsoft.com/office/drawing/2014/main" id="{3203F95E-D586-A2C1-93C4-AD5D7651411D}"/>
                </a:ext>
              </a:extLst>
            </p:cNvPr>
            <p:cNvSpPr/>
            <p:nvPr/>
          </p:nvSpPr>
          <p:spPr>
            <a:xfrm>
              <a:off x="1751696" y="3316212"/>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B6D523FF-5DE2-D86B-3F49-45A3B4CE5CF8}"/>
                </a:ext>
              </a:extLst>
            </p:cNvPr>
            <p:cNvSpPr/>
            <p:nvPr/>
          </p:nvSpPr>
          <p:spPr>
            <a:xfrm>
              <a:off x="1483578" y="3517184"/>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4525F0FD-7C6D-1180-722C-F58F398B5DBD}"/>
                </a:ext>
              </a:extLst>
            </p:cNvPr>
            <p:cNvSpPr txBox="1"/>
            <p:nvPr/>
          </p:nvSpPr>
          <p:spPr>
            <a:xfrm>
              <a:off x="1477693" y="3544167"/>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32" name="Oval 31">
              <a:extLst>
                <a:ext uri="{FF2B5EF4-FFF2-40B4-BE49-F238E27FC236}">
                  <a16:creationId xmlns:a16="http://schemas.microsoft.com/office/drawing/2014/main" id="{E6CA06C3-E28F-195F-1DF5-D3D4081C8A91}"/>
                </a:ext>
              </a:extLst>
            </p:cNvPr>
            <p:cNvSpPr/>
            <p:nvPr/>
          </p:nvSpPr>
          <p:spPr>
            <a:xfrm>
              <a:off x="2343933" y="3517184"/>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1840DF91-BA98-6EB9-1B72-189BA29536DD}"/>
                </a:ext>
              </a:extLst>
            </p:cNvPr>
            <p:cNvSpPr txBox="1"/>
            <p:nvPr/>
          </p:nvSpPr>
          <p:spPr>
            <a:xfrm>
              <a:off x="2244114" y="3544167"/>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34" name="TextBox 33">
              <a:extLst>
                <a:ext uri="{FF2B5EF4-FFF2-40B4-BE49-F238E27FC236}">
                  <a16:creationId xmlns:a16="http://schemas.microsoft.com/office/drawing/2014/main" id="{AE3EA2A6-4935-724C-95BF-69B0511987AF}"/>
                </a:ext>
              </a:extLst>
            </p:cNvPr>
            <p:cNvSpPr txBox="1"/>
            <p:nvPr/>
          </p:nvSpPr>
          <p:spPr>
            <a:xfrm>
              <a:off x="1702083" y="3347040"/>
              <a:ext cx="429412"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DH</a:t>
              </a:r>
            </a:p>
          </p:txBody>
        </p:sp>
        <p:sp>
          <p:nvSpPr>
            <p:cNvPr id="35" name="Oval 34">
              <a:extLst>
                <a:ext uri="{FF2B5EF4-FFF2-40B4-BE49-F238E27FC236}">
                  <a16:creationId xmlns:a16="http://schemas.microsoft.com/office/drawing/2014/main" id="{4AFBD1D0-6A12-DAEE-71E6-10A90EEB2222}"/>
                </a:ext>
              </a:extLst>
            </p:cNvPr>
            <p:cNvSpPr/>
            <p:nvPr/>
          </p:nvSpPr>
          <p:spPr>
            <a:xfrm>
              <a:off x="1146083" y="3523336"/>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985E365F-3551-2F92-DDD3-25B21D392130}"/>
                </a:ext>
              </a:extLst>
            </p:cNvPr>
            <p:cNvSpPr txBox="1"/>
            <p:nvPr/>
          </p:nvSpPr>
          <p:spPr>
            <a:xfrm>
              <a:off x="1140198" y="3550319"/>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grpSp>
      <p:grpSp>
        <p:nvGrpSpPr>
          <p:cNvPr id="37" name="Group 36">
            <a:extLst>
              <a:ext uri="{FF2B5EF4-FFF2-40B4-BE49-F238E27FC236}">
                <a16:creationId xmlns:a16="http://schemas.microsoft.com/office/drawing/2014/main" id="{98C9AA6E-A16A-D777-47DD-976CC4977AD8}"/>
              </a:ext>
            </a:extLst>
          </p:cNvPr>
          <p:cNvGrpSpPr/>
          <p:nvPr/>
        </p:nvGrpSpPr>
        <p:grpSpPr>
          <a:xfrm>
            <a:off x="1874882" y="1476756"/>
            <a:ext cx="1278140" cy="522564"/>
            <a:chOff x="1140198" y="3316213"/>
            <a:chExt cx="1278140" cy="522564"/>
          </a:xfrm>
        </p:grpSpPr>
        <p:sp>
          <p:nvSpPr>
            <p:cNvPr id="38" name="Oval 37">
              <a:extLst>
                <a:ext uri="{FF2B5EF4-FFF2-40B4-BE49-F238E27FC236}">
                  <a16:creationId xmlns:a16="http://schemas.microsoft.com/office/drawing/2014/main" id="{557DE255-BE82-5B6F-1970-C07C37CFC0C5}"/>
                </a:ext>
              </a:extLst>
            </p:cNvPr>
            <p:cNvSpPr/>
            <p:nvPr/>
          </p:nvSpPr>
          <p:spPr>
            <a:xfrm>
              <a:off x="1732328" y="3316213"/>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8ECF1FF5-E6D3-37B8-192C-AABD17F88AD5}"/>
                </a:ext>
              </a:extLst>
            </p:cNvPr>
            <p:cNvSpPr txBox="1"/>
            <p:nvPr/>
          </p:nvSpPr>
          <p:spPr>
            <a:xfrm>
              <a:off x="1726443" y="3347041"/>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40" name="Oval 39">
              <a:extLst>
                <a:ext uri="{FF2B5EF4-FFF2-40B4-BE49-F238E27FC236}">
                  <a16:creationId xmlns:a16="http://schemas.microsoft.com/office/drawing/2014/main" id="{364681AA-CB8F-EF2D-EB26-3164FC807CE3}"/>
                </a:ext>
              </a:extLst>
            </p:cNvPr>
            <p:cNvSpPr/>
            <p:nvPr/>
          </p:nvSpPr>
          <p:spPr>
            <a:xfrm>
              <a:off x="1483578" y="3517184"/>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412C9331-1988-B292-3A99-775BA52BC258}"/>
                </a:ext>
              </a:extLst>
            </p:cNvPr>
            <p:cNvSpPr txBox="1"/>
            <p:nvPr/>
          </p:nvSpPr>
          <p:spPr>
            <a:xfrm>
              <a:off x="1477693" y="3544167"/>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42" name="Oval 41">
              <a:extLst>
                <a:ext uri="{FF2B5EF4-FFF2-40B4-BE49-F238E27FC236}">
                  <a16:creationId xmlns:a16="http://schemas.microsoft.com/office/drawing/2014/main" id="{1532BF41-8BE9-D42C-58C3-4BD601767C49}"/>
                </a:ext>
              </a:extLst>
            </p:cNvPr>
            <p:cNvSpPr/>
            <p:nvPr/>
          </p:nvSpPr>
          <p:spPr>
            <a:xfrm>
              <a:off x="1988333" y="3517184"/>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25592038-82E2-D055-B4F9-18F747380185}"/>
                </a:ext>
              </a:extLst>
            </p:cNvPr>
            <p:cNvSpPr txBox="1"/>
            <p:nvPr/>
          </p:nvSpPr>
          <p:spPr>
            <a:xfrm>
              <a:off x="1888514" y="3544167"/>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44" name="Oval 43">
              <a:extLst>
                <a:ext uri="{FF2B5EF4-FFF2-40B4-BE49-F238E27FC236}">
                  <a16:creationId xmlns:a16="http://schemas.microsoft.com/office/drawing/2014/main" id="{239FF802-C285-3EFF-0DB5-F9E9F7F2F8F4}"/>
                </a:ext>
              </a:extLst>
            </p:cNvPr>
            <p:cNvSpPr/>
            <p:nvPr/>
          </p:nvSpPr>
          <p:spPr>
            <a:xfrm>
              <a:off x="1146083" y="3523336"/>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C32EE93B-399C-632C-CB87-E0CE82A410F6}"/>
                </a:ext>
              </a:extLst>
            </p:cNvPr>
            <p:cNvSpPr txBox="1"/>
            <p:nvPr/>
          </p:nvSpPr>
          <p:spPr>
            <a:xfrm>
              <a:off x="1140198" y="3550319"/>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grpSp>
      <p:grpSp>
        <p:nvGrpSpPr>
          <p:cNvPr id="46" name="Group 45">
            <a:extLst>
              <a:ext uri="{FF2B5EF4-FFF2-40B4-BE49-F238E27FC236}">
                <a16:creationId xmlns:a16="http://schemas.microsoft.com/office/drawing/2014/main" id="{0C30C511-1456-D48E-DF00-80CCF6C3A6A9}"/>
              </a:ext>
            </a:extLst>
          </p:cNvPr>
          <p:cNvGrpSpPr/>
          <p:nvPr/>
        </p:nvGrpSpPr>
        <p:grpSpPr>
          <a:xfrm>
            <a:off x="1995421" y="904986"/>
            <a:ext cx="1106684" cy="321593"/>
            <a:chOff x="6094412" y="4067916"/>
            <a:chExt cx="1106684" cy="321593"/>
          </a:xfrm>
        </p:grpSpPr>
        <p:sp>
          <p:nvSpPr>
            <p:cNvPr id="47" name="Oval 46">
              <a:extLst>
                <a:ext uri="{FF2B5EF4-FFF2-40B4-BE49-F238E27FC236}">
                  <a16:creationId xmlns:a16="http://schemas.microsoft.com/office/drawing/2014/main" id="{8AC349A7-EEB2-55D7-1B04-1CC09C77BBA6}"/>
                </a:ext>
              </a:extLst>
            </p:cNvPr>
            <p:cNvSpPr/>
            <p:nvPr/>
          </p:nvSpPr>
          <p:spPr>
            <a:xfrm>
              <a:off x="6437792" y="4067916"/>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218B750D-92DD-0049-9F03-6440E07F30B2}"/>
                </a:ext>
              </a:extLst>
            </p:cNvPr>
            <p:cNvSpPr txBox="1"/>
            <p:nvPr/>
          </p:nvSpPr>
          <p:spPr>
            <a:xfrm>
              <a:off x="6431907" y="4094899"/>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49" name="Oval 48">
              <a:extLst>
                <a:ext uri="{FF2B5EF4-FFF2-40B4-BE49-F238E27FC236}">
                  <a16:creationId xmlns:a16="http://schemas.microsoft.com/office/drawing/2014/main" id="{CC806F1A-8ADD-9A17-D1B5-6A9E22E00C8D}"/>
                </a:ext>
              </a:extLst>
            </p:cNvPr>
            <p:cNvSpPr/>
            <p:nvPr/>
          </p:nvSpPr>
          <p:spPr>
            <a:xfrm>
              <a:off x="6771091" y="4067916"/>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DD35ACC0-43D9-4993-6F72-37F97123D5A0}"/>
                </a:ext>
              </a:extLst>
            </p:cNvPr>
            <p:cNvSpPr txBox="1"/>
            <p:nvPr/>
          </p:nvSpPr>
          <p:spPr>
            <a:xfrm>
              <a:off x="6671272" y="4094899"/>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51" name="Oval 50">
              <a:extLst>
                <a:ext uri="{FF2B5EF4-FFF2-40B4-BE49-F238E27FC236}">
                  <a16:creationId xmlns:a16="http://schemas.microsoft.com/office/drawing/2014/main" id="{1DA732BB-7B4F-85FA-D1EE-4B898F36BC0E}"/>
                </a:ext>
              </a:extLst>
            </p:cNvPr>
            <p:cNvSpPr/>
            <p:nvPr/>
          </p:nvSpPr>
          <p:spPr>
            <a:xfrm>
              <a:off x="6100297" y="4074068"/>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F2A2957D-9FBE-756A-204A-00491920A924}"/>
                </a:ext>
              </a:extLst>
            </p:cNvPr>
            <p:cNvSpPr txBox="1"/>
            <p:nvPr/>
          </p:nvSpPr>
          <p:spPr>
            <a:xfrm>
              <a:off x="6094412" y="4101051"/>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grpSp>
      <p:cxnSp>
        <p:nvCxnSpPr>
          <p:cNvPr id="53" name="Straight Arrow Connector 52">
            <a:extLst>
              <a:ext uri="{FF2B5EF4-FFF2-40B4-BE49-F238E27FC236}">
                <a16:creationId xmlns:a16="http://schemas.microsoft.com/office/drawing/2014/main" id="{8B67B9BF-7123-5C8F-F3FB-0088D3747594}"/>
              </a:ext>
            </a:extLst>
          </p:cNvPr>
          <p:cNvCxnSpPr/>
          <p:nvPr/>
        </p:nvCxnSpPr>
        <p:spPr>
          <a:xfrm>
            <a:off x="1505773" y="635498"/>
            <a:ext cx="206936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D0CCF428-31AB-1ECD-068D-EE4E241476F8}"/>
              </a:ext>
            </a:extLst>
          </p:cNvPr>
          <p:cNvGrpSpPr/>
          <p:nvPr/>
        </p:nvGrpSpPr>
        <p:grpSpPr>
          <a:xfrm>
            <a:off x="3835168" y="644227"/>
            <a:ext cx="2069369" cy="2810171"/>
            <a:chOff x="3552880" y="1133291"/>
            <a:chExt cx="2069369" cy="2810171"/>
          </a:xfrm>
        </p:grpSpPr>
        <p:sp>
          <p:nvSpPr>
            <p:cNvPr id="55" name="Rounded Rectangle 54">
              <a:extLst>
                <a:ext uri="{FF2B5EF4-FFF2-40B4-BE49-F238E27FC236}">
                  <a16:creationId xmlns:a16="http://schemas.microsoft.com/office/drawing/2014/main" id="{78F34D3B-8DC3-EB05-B6B4-7B85E6A30B58}"/>
                </a:ext>
              </a:extLst>
            </p:cNvPr>
            <p:cNvSpPr/>
            <p:nvPr/>
          </p:nvSpPr>
          <p:spPr>
            <a:xfrm>
              <a:off x="3552880" y="1285987"/>
              <a:ext cx="2069369" cy="265747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srgbClr val="FFFFFF"/>
                </a:solidFill>
                <a:latin typeface="Calibri" panose="020F0502020204030204" pitchFamily="34" charset="0"/>
                <a:cs typeface="Calibri" panose="020F0502020204030204" pitchFamily="34" charset="0"/>
              </a:endParaRPr>
            </a:p>
          </p:txBody>
        </p:sp>
        <p:sp>
          <p:nvSpPr>
            <p:cNvPr id="56" name="Oval 55">
              <a:extLst>
                <a:ext uri="{FF2B5EF4-FFF2-40B4-BE49-F238E27FC236}">
                  <a16:creationId xmlns:a16="http://schemas.microsoft.com/office/drawing/2014/main" id="{408A70F4-F0CA-2B0D-86A1-037FD7A9AF24}"/>
                </a:ext>
              </a:extLst>
            </p:cNvPr>
            <p:cNvSpPr/>
            <p:nvPr/>
          </p:nvSpPr>
          <p:spPr>
            <a:xfrm>
              <a:off x="4582609" y="3286438"/>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5AAE487A-B7D7-A2EA-04D2-311A96B5F425}"/>
                </a:ext>
              </a:extLst>
            </p:cNvPr>
            <p:cNvSpPr txBox="1"/>
            <p:nvPr/>
          </p:nvSpPr>
          <p:spPr>
            <a:xfrm>
              <a:off x="4576724" y="3317266"/>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58" name="Oval 57">
              <a:extLst>
                <a:ext uri="{FF2B5EF4-FFF2-40B4-BE49-F238E27FC236}">
                  <a16:creationId xmlns:a16="http://schemas.microsoft.com/office/drawing/2014/main" id="{155AC8B8-5E1C-B207-6DB2-2527AEE60693}"/>
                </a:ext>
              </a:extLst>
            </p:cNvPr>
            <p:cNvSpPr/>
            <p:nvPr/>
          </p:nvSpPr>
          <p:spPr>
            <a:xfrm>
              <a:off x="4246377" y="3286437"/>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59" name="Oval 58">
              <a:extLst>
                <a:ext uri="{FF2B5EF4-FFF2-40B4-BE49-F238E27FC236}">
                  <a16:creationId xmlns:a16="http://schemas.microsoft.com/office/drawing/2014/main" id="{74A3BFF5-4D4D-AA2A-B595-3269F046116B}"/>
                </a:ext>
              </a:extLst>
            </p:cNvPr>
            <p:cNvSpPr/>
            <p:nvPr/>
          </p:nvSpPr>
          <p:spPr>
            <a:xfrm>
              <a:off x="3978259" y="348740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7D48B989-AD59-832F-5A5D-7F1C38DD3A47}"/>
                </a:ext>
              </a:extLst>
            </p:cNvPr>
            <p:cNvSpPr txBox="1"/>
            <p:nvPr/>
          </p:nvSpPr>
          <p:spPr>
            <a:xfrm>
              <a:off x="3972374" y="3514392"/>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61" name="Oval 60">
              <a:extLst>
                <a:ext uri="{FF2B5EF4-FFF2-40B4-BE49-F238E27FC236}">
                  <a16:creationId xmlns:a16="http://schemas.microsoft.com/office/drawing/2014/main" id="{3FEA89A0-4629-055D-F05D-D8AF9209D32C}"/>
                </a:ext>
              </a:extLst>
            </p:cNvPr>
            <p:cNvSpPr/>
            <p:nvPr/>
          </p:nvSpPr>
          <p:spPr>
            <a:xfrm>
              <a:off x="5173894" y="348740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8AEFE75D-34BA-EA1A-4836-0B2C152A61F1}"/>
                </a:ext>
              </a:extLst>
            </p:cNvPr>
            <p:cNvSpPr txBox="1"/>
            <p:nvPr/>
          </p:nvSpPr>
          <p:spPr>
            <a:xfrm>
              <a:off x="5074075" y="3514392"/>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63" name="TextBox 62">
              <a:extLst>
                <a:ext uri="{FF2B5EF4-FFF2-40B4-BE49-F238E27FC236}">
                  <a16:creationId xmlns:a16="http://schemas.microsoft.com/office/drawing/2014/main" id="{F0DBA4B7-88D4-272D-FAB9-07E8F7C3E1F2}"/>
                </a:ext>
              </a:extLst>
            </p:cNvPr>
            <p:cNvSpPr txBox="1"/>
            <p:nvPr/>
          </p:nvSpPr>
          <p:spPr>
            <a:xfrm>
              <a:off x="4196764" y="3317265"/>
              <a:ext cx="429412"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DH</a:t>
              </a:r>
            </a:p>
          </p:txBody>
        </p:sp>
        <p:sp>
          <p:nvSpPr>
            <p:cNvPr id="64" name="Oval 63">
              <a:extLst>
                <a:ext uri="{FF2B5EF4-FFF2-40B4-BE49-F238E27FC236}">
                  <a16:creationId xmlns:a16="http://schemas.microsoft.com/office/drawing/2014/main" id="{32414F12-BC55-61AB-FA08-9FC403FC36CA}"/>
                </a:ext>
              </a:extLst>
            </p:cNvPr>
            <p:cNvSpPr/>
            <p:nvPr/>
          </p:nvSpPr>
          <p:spPr>
            <a:xfrm>
              <a:off x="3640764" y="3493561"/>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E176921-FE59-05CD-1FBE-DF4284F4F355}"/>
                </a:ext>
              </a:extLst>
            </p:cNvPr>
            <p:cNvSpPr txBox="1"/>
            <p:nvPr/>
          </p:nvSpPr>
          <p:spPr>
            <a:xfrm>
              <a:off x="3634879" y="3520544"/>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66" name="Oval 65">
              <a:extLst>
                <a:ext uri="{FF2B5EF4-FFF2-40B4-BE49-F238E27FC236}">
                  <a16:creationId xmlns:a16="http://schemas.microsoft.com/office/drawing/2014/main" id="{2DBB2A99-8019-FF5F-77E9-375C08C89CCA}"/>
                </a:ext>
              </a:extLst>
            </p:cNvPr>
            <p:cNvSpPr/>
            <p:nvPr/>
          </p:nvSpPr>
          <p:spPr>
            <a:xfrm>
              <a:off x="4923393" y="3286438"/>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27F03B2F-7995-77E5-7194-1CDFC14D57CF}"/>
                </a:ext>
              </a:extLst>
            </p:cNvPr>
            <p:cNvSpPr txBox="1"/>
            <p:nvPr/>
          </p:nvSpPr>
          <p:spPr>
            <a:xfrm>
              <a:off x="4917508" y="3317266"/>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ER</a:t>
              </a:r>
            </a:p>
          </p:txBody>
        </p:sp>
        <p:sp>
          <p:nvSpPr>
            <p:cNvPr id="68" name="Oval 67">
              <a:extLst>
                <a:ext uri="{FF2B5EF4-FFF2-40B4-BE49-F238E27FC236}">
                  <a16:creationId xmlns:a16="http://schemas.microsoft.com/office/drawing/2014/main" id="{C543398A-667E-1E18-8272-3731765C7C9E}"/>
                </a:ext>
              </a:extLst>
            </p:cNvPr>
            <p:cNvSpPr/>
            <p:nvPr/>
          </p:nvSpPr>
          <p:spPr>
            <a:xfrm>
              <a:off x="4707584" y="2654364"/>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4F06F081-0CF7-DAFC-83A7-2102655BB67A}"/>
                </a:ext>
              </a:extLst>
            </p:cNvPr>
            <p:cNvSpPr txBox="1"/>
            <p:nvPr/>
          </p:nvSpPr>
          <p:spPr>
            <a:xfrm>
              <a:off x="4701699" y="2685192"/>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70" name="Oval 69">
              <a:extLst>
                <a:ext uri="{FF2B5EF4-FFF2-40B4-BE49-F238E27FC236}">
                  <a16:creationId xmlns:a16="http://schemas.microsoft.com/office/drawing/2014/main" id="{AE88D048-3E6B-CE77-4B31-44EEFD486961}"/>
                </a:ext>
              </a:extLst>
            </p:cNvPr>
            <p:cNvSpPr/>
            <p:nvPr/>
          </p:nvSpPr>
          <p:spPr>
            <a:xfrm>
              <a:off x="4371352" y="2654363"/>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71" name="Oval 70">
              <a:extLst>
                <a:ext uri="{FF2B5EF4-FFF2-40B4-BE49-F238E27FC236}">
                  <a16:creationId xmlns:a16="http://schemas.microsoft.com/office/drawing/2014/main" id="{4F24912B-A8E6-99E0-56C4-AE6BE3B5FA03}"/>
                </a:ext>
              </a:extLst>
            </p:cNvPr>
            <p:cNvSpPr/>
            <p:nvPr/>
          </p:nvSpPr>
          <p:spPr>
            <a:xfrm>
              <a:off x="4103234" y="2855335"/>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8B64F41A-9B40-C2A4-105D-4AC46CCBC381}"/>
                </a:ext>
              </a:extLst>
            </p:cNvPr>
            <p:cNvSpPr txBox="1"/>
            <p:nvPr/>
          </p:nvSpPr>
          <p:spPr>
            <a:xfrm>
              <a:off x="4097349" y="2882318"/>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73" name="Oval 72">
              <a:extLst>
                <a:ext uri="{FF2B5EF4-FFF2-40B4-BE49-F238E27FC236}">
                  <a16:creationId xmlns:a16="http://schemas.microsoft.com/office/drawing/2014/main" id="{122BD9C1-26A0-1EFE-EE9E-F6DE8D63E968}"/>
                </a:ext>
              </a:extLst>
            </p:cNvPr>
            <p:cNvSpPr/>
            <p:nvPr/>
          </p:nvSpPr>
          <p:spPr>
            <a:xfrm>
              <a:off x="4963589" y="2855335"/>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1D8F9434-A7F5-D7C5-696F-593414D16EF1}"/>
                </a:ext>
              </a:extLst>
            </p:cNvPr>
            <p:cNvSpPr txBox="1"/>
            <p:nvPr/>
          </p:nvSpPr>
          <p:spPr>
            <a:xfrm>
              <a:off x="4863770" y="2882318"/>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75" name="TextBox 74">
              <a:extLst>
                <a:ext uri="{FF2B5EF4-FFF2-40B4-BE49-F238E27FC236}">
                  <a16:creationId xmlns:a16="http://schemas.microsoft.com/office/drawing/2014/main" id="{6733F2DC-B599-6F21-5759-06AC1EAF89DE}"/>
                </a:ext>
              </a:extLst>
            </p:cNvPr>
            <p:cNvSpPr txBox="1"/>
            <p:nvPr/>
          </p:nvSpPr>
          <p:spPr>
            <a:xfrm>
              <a:off x="4321739" y="2685191"/>
              <a:ext cx="429412"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DH</a:t>
              </a:r>
            </a:p>
          </p:txBody>
        </p:sp>
        <p:sp>
          <p:nvSpPr>
            <p:cNvPr id="76" name="Oval 75">
              <a:extLst>
                <a:ext uri="{FF2B5EF4-FFF2-40B4-BE49-F238E27FC236}">
                  <a16:creationId xmlns:a16="http://schemas.microsoft.com/office/drawing/2014/main" id="{E319AC55-69CD-368F-FA69-9483F1892F07}"/>
                </a:ext>
              </a:extLst>
            </p:cNvPr>
            <p:cNvSpPr/>
            <p:nvPr/>
          </p:nvSpPr>
          <p:spPr>
            <a:xfrm>
              <a:off x="3765739" y="2861487"/>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77" name="TextBox 76">
              <a:extLst>
                <a:ext uri="{FF2B5EF4-FFF2-40B4-BE49-F238E27FC236}">
                  <a16:creationId xmlns:a16="http://schemas.microsoft.com/office/drawing/2014/main" id="{C372AD3C-5B01-ABB1-9AEE-B6D5F84F0949}"/>
                </a:ext>
              </a:extLst>
            </p:cNvPr>
            <p:cNvSpPr txBox="1"/>
            <p:nvPr/>
          </p:nvSpPr>
          <p:spPr>
            <a:xfrm>
              <a:off x="3759854" y="2888470"/>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78" name="Oval 77">
              <a:extLst>
                <a:ext uri="{FF2B5EF4-FFF2-40B4-BE49-F238E27FC236}">
                  <a16:creationId xmlns:a16="http://schemas.microsoft.com/office/drawing/2014/main" id="{BC19A73E-C58C-93BA-8E9A-381A56B64BEB}"/>
                </a:ext>
              </a:extLst>
            </p:cNvPr>
            <p:cNvSpPr/>
            <p:nvPr/>
          </p:nvSpPr>
          <p:spPr>
            <a:xfrm>
              <a:off x="4514120" y="1965548"/>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8293A821-F63B-9E44-91E1-D0B95C92EF3C}"/>
                </a:ext>
              </a:extLst>
            </p:cNvPr>
            <p:cNvSpPr txBox="1"/>
            <p:nvPr/>
          </p:nvSpPr>
          <p:spPr>
            <a:xfrm>
              <a:off x="4508235" y="1996376"/>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80" name="Oval 79">
              <a:extLst>
                <a:ext uri="{FF2B5EF4-FFF2-40B4-BE49-F238E27FC236}">
                  <a16:creationId xmlns:a16="http://schemas.microsoft.com/office/drawing/2014/main" id="{6F31CC9C-37EA-0F18-9426-45FB6CB23AD6}"/>
                </a:ext>
              </a:extLst>
            </p:cNvPr>
            <p:cNvSpPr/>
            <p:nvPr/>
          </p:nvSpPr>
          <p:spPr>
            <a:xfrm>
              <a:off x="4265370" y="216651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61F9C744-DB1D-F3CC-239E-148402F4838B}"/>
                </a:ext>
              </a:extLst>
            </p:cNvPr>
            <p:cNvSpPr txBox="1"/>
            <p:nvPr/>
          </p:nvSpPr>
          <p:spPr>
            <a:xfrm>
              <a:off x="4259485" y="2193502"/>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82" name="Oval 81">
              <a:extLst>
                <a:ext uri="{FF2B5EF4-FFF2-40B4-BE49-F238E27FC236}">
                  <a16:creationId xmlns:a16="http://schemas.microsoft.com/office/drawing/2014/main" id="{C6A74A24-2BCD-C587-F897-BF06BC7034C6}"/>
                </a:ext>
              </a:extLst>
            </p:cNvPr>
            <p:cNvSpPr/>
            <p:nvPr/>
          </p:nvSpPr>
          <p:spPr>
            <a:xfrm>
              <a:off x="4770125" y="216651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0583270B-B617-F59C-4EC4-3FA649C95AF1}"/>
                </a:ext>
              </a:extLst>
            </p:cNvPr>
            <p:cNvSpPr txBox="1"/>
            <p:nvPr/>
          </p:nvSpPr>
          <p:spPr>
            <a:xfrm>
              <a:off x="4670306" y="2193502"/>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84" name="Oval 83">
              <a:extLst>
                <a:ext uri="{FF2B5EF4-FFF2-40B4-BE49-F238E27FC236}">
                  <a16:creationId xmlns:a16="http://schemas.microsoft.com/office/drawing/2014/main" id="{8C08BE7B-720B-B56A-C10F-864FBB83D184}"/>
                </a:ext>
              </a:extLst>
            </p:cNvPr>
            <p:cNvSpPr/>
            <p:nvPr/>
          </p:nvSpPr>
          <p:spPr>
            <a:xfrm>
              <a:off x="3927875" y="2172671"/>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6EDCE690-3CA2-4F54-9E1D-952B5B6ED222}"/>
                </a:ext>
              </a:extLst>
            </p:cNvPr>
            <p:cNvSpPr txBox="1"/>
            <p:nvPr/>
          </p:nvSpPr>
          <p:spPr>
            <a:xfrm>
              <a:off x="3921990" y="2199654"/>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86" name="Oval 85">
              <a:extLst>
                <a:ext uri="{FF2B5EF4-FFF2-40B4-BE49-F238E27FC236}">
                  <a16:creationId xmlns:a16="http://schemas.microsoft.com/office/drawing/2014/main" id="{A44F2649-71B0-7F9B-1589-DDC4EC75567F}"/>
                </a:ext>
              </a:extLst>
            </p:cNvPr>
            <p:cNvSpPr/>
            <p:nvPr/>
          </p:nvSpPr>
          <p:spPr>
            <a:xfrm>
              <a:off x="4385909" y="1393777"/>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2A9275DF-9165-A5A4-F4BF-F22C0057D3D8}"/>
                </a:ext>
              </a:extLst>
            </p:cNvPr>
            <p:cNvSpPr txBox="1"/>
            <p:nvPr/>
          </p:nvSpPr>
          <p:spPr>
            <a:xfrm>
              <a:off x="4380024" y="1420760"/>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88" name="Oval 87">
              <a:extLst>
                <a:ext uri="{FF2B5EF4-FFF2-40B4-BE49-F238E27FC236}">
                  <a16:creationId xmlns:a16="http://schemas.microsoft.com/office/drawing/2014/main" id="{EC500A60-BD0C-1F69-FFCD-69A67BE97075}"/>
                </a:ext>
              </a:extLst>
            </p:cNvPr>
            <p:cNvSpPr/>
            <p:nvPr/>
          </p:nvSpPr>
          <p:spPr>
            <a:xfrm>
              <a:off x="4719208" y="1393777"/>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89" name="TextBox 88">
              <a:extLst>
                <a:ext uri="{FF2B5EF4-FFF2-40B4-BE49-F238E27FC236}">
                  <a16:creationId xmlns:a16="http://schemas.microsoft.com/office/drawing/2014/main" id="{4FF57F49-A615-226A-908F-0E753AA6CD87}"/>
                </a:ext>
              </a:extLst>
            </p:cNvPr>
            <p:cNvSpPr txBox="1"/>
            <p:nvPr/>
          </p:nvSpPr>
          <p:spPr>
            <a:xfrm>
              <a:off x="4619389" y="1420760"/>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90" name="Oval 89">
              <a:extLst>
                <a:ext uri="{FF2B5EF4-FFF2-40B4-BE49-F238E27FC236}">
                  <a16:creationId xmlns:a16="http://schemas.microsoft.com/office/drawing/2014/main" id="{41B32091-6CE5-547F-6962-8089A8989A76}"/>
                </a:ext>
              </a:extLst>
            </p:cNvPr>
            <p:cNvSpPr/>
            <p:nvPr/>
          </p:nvSpPr>
          <p:spPr>
            <a:xfrm>
              <a:off x="4048414" y="139992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110732B1-574B-1B0B-8D80-FA0922EE7D3B}"/>
                </a:ext>
              </a:extLst>
            </p:cNvPr>
            <p:cNvSpPr txBox="1"/>
            <p:nvPr/>
          </p:nvSpPr>
          <p:spPr>
            <a:xfrm>
              <a:off x="4042529" y="1426912"/>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cxnSp>
          <p:nvCxnSpPr>
            <p:cNvPr id="92" name="Straight Arrow Connector 91">
              <a:extLst>
                <a:ext uri="{FF2B5EF4-FFF2-40B4-BE49-F238E27FC236}">
                  <a16:creationId xmlns:a16="http://schemas.microsoft.com/office/drawing/2014/main" id="{A7B98BF7-749F-C364-615A-8803C9F7C9F9}"/>
                </a:ext>
              </a:extLst>
            </p:cNvPr>
            <p:cNvCxnSpPr/>
            <p:nvPr/>
          </p:nvCxnSpPr>
          <p:spPr>
            <a:xfrm>
              <a:off x="3552880" y="1133291"/>
              <a:ext cx="206936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7962E84-8BEB-14DF-2FDC-253B1BB4F4C6}"/>
              </a:ext>
            </a:extLst>
          </p:cNvPr>
          <p:cNvGrpSpPr/>
          <p:nvPr/>
        </p:nvGrpSpPr>
        <p:grpSpPr>
          <a:xfrm>
            <a:off x="6087255" y="645963"/>
            <a:ext cx="2108577" cy="2808434"/>
            <a:chOff x="5804967" y="1135028"/>
            <a:chExt cx="2108577" cy="2808434"/>
          </a:xfrm>
        </p:grpSpPr>
        <p:sp>
          <p:nvSpPr>
            <p:cNvPr id="94" name="Rounded Rectangle 93">
              <a:extLst>
                <a:ext uri="{FF2B5EF4-FFF2-40B4-BE49-F238E27FC236}">
                  <a16:creationId xmlns:a16="http://schemas.microsoft.com/office/drawing/2014/main" id="{20FB738C-C668-E9FA-96F7-FE221CE683E5}"/>
                </a:ext>
              </a:extLst>
            </p:cNvPr>
            <p:cNvSpPr/>
            <p:nvPr/>
          </p:nvSpPr>
          <p:spPr>
            <a:xfrm>
              <a:off x="5844175" y="1285987"/>
              <a:ext cx="2069369" cy="265747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srgbClr val="FFFFFF"/>
                </a:solidFill>
                <a:latin typeface="Calibri" panose="020F0502020204030204" pitchFamily="34" charset="0"/>
                <a:cs typeface="Calibri" panose="020F0502020204030204" pitchFamily="34" charset="0"/>
              </a:endParaRPr>
            </a:p>
          </p:txBody>
        </p:sp>
        <p:sp>
          <p:nvSpPr>
            <p:cNvPr id="95" name="Oval 94">
              <a:extLst>
                <a:ext uri="{FF2B5EF4-FFF2-40B4-BE49-F238E27FC236}">
                  <a16:creationId xmlns:a16="http://schemas.microsoft.com/office/drawing/2014/main" id="{7E60CEC5-B821-3500-0A34-7FCE71D17E0F}"/>
                </a:ext>
              </a:extLst>
            </p:cNvPr>
            <p:cNvSpPr/>
            <p:nvPr/>
          </p:nvSpPr>
          <p:spPr>
            <a:xfrm>
              <a:off x="6873904" y="3286438"/>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96" name="TextBox 95">
              <a:extLst>
                <a:ext uri="{FF2B5EF4-FFF2-40B4-BE49-F238E27FC236}">
                  <a16:creationId xmlns:a16="http://schemas.microsoft.com/office/drawing/2014/main" id="{85924BFC-CF77-97BD-0AB8-B0154B76D88F}"/>
                </a:ext>
              </a:extLst>
            </p:cNvPr>
            <p:cNvSpPr txBox="1"/>
            <p:nvPr/>
          </p:nvSpPr>
          <p:spPr>
            <a:xfrm>
              <a:off x="6868019" y="3317266"/>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97" name="Oval 96">
              <a:extLst>
                <a:ext uri="{FF2B5EF4-FFF2-40B4-BE49-F238E27FC236}">
                  <a16:creationId xmlns:a16="http://schemas.microsoft.com/office/drawing/2014/main" id="{050E6BB6-5674-C118-47EA-977F71FA95B3}"/>
                </a:ext>
              </a:extLst>
            </p:cNvPr>
            <p:cNvSpPr/>
            <p:nvPr/>
          </p:nvSpPr>
          <p:spPr>
            <a:xfrm>
              <a:off x="6537672" y="3286437"/>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98" name="Oval 97">
              <a:extLst>
                <a:ext uri="{FF2B5EF4-FFF2-40B4-BE49-F238E27FC236}">
                  <a16:creationId xmlns:a16="http://schemas.microsoft.com/office/drawing/2014/main" id="{CFEF9AD3-2A3C-5DB9-9EFB-7C86FF886535}"/>
                </a:ext>
              </a:extLst>
            </p:cNvPr>
            <p:cNvSpPr/>
            <p:nvPr/>
          </p:nvSpPr>
          <p:spPr>
            <a:xfrm>
              <a:off x="6269554" y="3487409"/>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99" name="TextBox 98">
              <a:extLst>
                <a:ext uri="{FF2B5EF4-FFF2-40B4-BE49-F238E27FC236}">
                  <a16:creationId xmlns:a16="http://schemas.microsoft.com/office/drawing/2014/main" id="{AFF83D39-A91A-8D36-3F21-D9F797261C12}"/>
                </a:ext>
              </a:extLst>
            </p:cNvPr>
            <p:cNvSpPr txBox="1"/>
            <p:nvPr/>
          </p:nvSpPr>
          <p:spPr>
            <a:xfrm>
              <a:off x="6263669" y="3514392"/>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100" name="Oval 99">
              <a:extLst>
                <a:ext uri="{FF2B5EF4-FFF2-40B4-BE49-F238E27FC236}">
                  <a16:creationId xmlns:a16="http://schemas.microsoft.com/office/drawing/2014/main" id="{D3C11C0C-56B5-998D-D51F-F4D731531A4F}"/>
                </a:ext>
              </a:extLst>
            </p:cNvPr>
            <p:cNvSpPr/>
            <p:nvPr/>
          </p:nvSpPr>
          <p:spPr>
            <a:xfrm>
              <a:off x="7465189" y="3487409"/>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01" name="TextBox 100">
              <a:extLst>
                <a:ext uri="{FF2B5EF4-FFF2-40B4-BE49-F238E27FC236}">
                  <a16:creationId xmlns:a16="http://schemas.microsoft.com/office/drawing/2014/main" id="{3513C533-5228-7DA0-7670-C0F253F4FA8C}"/>
                </a:ext>
              </a:extLst>
            </p:cNvPr>
            <p:cNvSpPr txBox="1"/>
            <p:nvPr/>
          </p:nvSpPr>
          <p:spPr>
            <a:xfrm>
              <a:off x="7365370" y="3514392"/>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102" name="TextBox 101">
              <a:extLst>
                <a:ext uri="{FF2B5EF4-FFF2-40B4-BE49-F238E27FC236}">
                  <a16:creationId xmlns:a16="http://schemas.microsoft.com/office/drawing/2014/main" id="{B7F681F9-855A-EE55-600A-521ABD16FC7B}"/>
                </a:ext>
              </a:extLst>
            </p:cNvPr>
            <p:cNvSpPr txBox="1"/>
            <p:nvPr/>
          </p:nvSpPr>
          <p:spPr>
            <a:xfrm>
              <a:off x="6488059" y="3317265"/>
              <a:ext cx="429412"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DH</a:t>
              </a:r>
            </a:p>
          </p:txBody>
        </p:sp>
        <p:sp>
          <p:nvSpPr>
            <p:cNvPr id="103" name="Oval 102">
              <a:extLst>
                <a:ext uri="{FF2B5EF4-FFF2-40B4-BE49-F238E27FC236}">
                  <a16:creationId xmlns:a16="http://schemas.microsoft.com/office/drawing/2014/main" id="{5087D1A1-F93D-894B-7276-D1088B5EF9E9}"/>
                </a:ext>
              </a:extLst>
            </p:cNvPr>
            <p:cNvSpPr/>
            <p:nvPr/>
          </p:nvSpPr>
          <p:spPr>
            <a:xfrm>
              <a:off x="5932059" y="3493561"/>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3BB94897-B51D-2D57-D488-8B867020567B}"/>
                </a:ext>
              </a:extLst>
            </p:cNvPr>
            <p:cNvSpPr txBox="1"/>
            <p:nvPr/>
          </p:nvSpPr>
          <p:spPr>
            <a:xfrm>
              <a:off x="5926174" y="3520544"/>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105" name="Oval 104">
              <a:extLst>
                <a:ext uri="{FF2B5EF4-FFF2-40B4-BE49-F238E27FC236}">
                  <a16:creationId xmlns:a16="http://schemas.microsoft.com/office/drawing/2014/main" id="{1CDAB37E-6495-E4CD-C882-3A5E480CDE8F}"/>
                </a:ext>
              </a:extLst>
            </p:cNvPr>
            <p:cNvSpPr/>
            <p:nvPr/>
          </p:nvSpPr>
          <p:spPr>
            <a:xfrm>
              <a:off x="7214688" y="3286438"/>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06" name="TextBox 105">
              <a:extLst>
                <a:ext uri="{FF2B5EF4-FFF2-40B4-BE49-F238E27FC236}">
                  <a16:creationId xmlns:a16="http://schemas.microsoft.com/office/drawing/2014/main" id="{44D6DEE3-F25F-EA3C-1AAD-2BD7F6932782}"/>
                </a:ext>
              </a:extLst>
            </p:cNvPr>
            <p:cNvSpPr txBox="1"/>
            <p:nvPr/>
          </p:nvSpPr>
          <p:spPr>
            <a:xfrm>
              <a:off x="7208803" y="3317266"/>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ER</a:t>
              </a:r>
            </a:p>
          </p:txBody>
        </p:sp>
        <p:sp>
          <p:nvSpPr>
            <p:cNvPr id="107" name="Oval 106">
              <a:extLst>
                <a:ext uri="{FF2B5EF4-FFF2-40B4-BE49-F238E27FC236}">
                  <a16:creationId xmlns:a16="http://schemas.microsoft.com/office/drawing/2014/main" id="{6F07BE6D-1EE2-9DBC-4985-9EDAC9115D27}"/>
                </a:ext>
              </a:extLst>
            </p:cNvPr>
            <p:cNvSpPr/>
            <p:nvPr/>
          </p:nvSpPr>
          <p:spPr>
            <a:xfrm>
              <a:off x="6998879" y="2654364"/>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92EFA2AB-3106-7837-03AC-571D6A9E176E}"/>
                </a:ext>
              </a:extLst>
            </p:cNvPr>
            <p:cNvSpPr txBox="1"/>
            <p:nvPr/>
          </p:nvSpPr>
          <p:spPr>
            <a:xfrm>
              <a:off x="6992994" y="2685192"/>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109" name="Oval 108">
              <a:extLst>
                <a:ext uri="{FF2B5EF4-FFF2-40B4-BE49-F238E27FC236}">
                  <a16:creationId xmlns:a16="http://schemas.microsoft.com/office/drawing/2014/main" id="{F3DD7C86-95A6-D4AC-AACE-F257667A8C51}"/>
                </a:ext>
              </a:extLst>
            </p:cNvPr>
            <p:cNvSpPr/>
            <p:nvPr/>
          </p:nvSpPr>
          <p:spPr>
            <a:xfrm>
              <a:off x="6662647" y="2654363"/>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10" name="Oval 109">
              <a:extLst>
                <a:ext uri="{FF2B5EF4-FFF2-40B4-BE49-F238E27FC236}">
                  <a16:creationId xmlns:a16="http://schemas.microsoft.com/office/drawing/2014/main" id="{9ECD1A75-004A-A674-913C-AA65C186B43E}"/>
                </a:ext>
              </a:extLst>
            </p:cNvPr>
            <p:cNvSpPr/>
            <p:nvPr/>
          </p:nvSpPr>
          <p:spPr>
            <a:xfrm>
              <a:off x="6394529" y="2855335"/>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C1EBB4B4-5C16-F1EC-C612-98FBC22F385C}"/>
                </a:ext>
              </a:extLst>
            </p:cNvPr>
            <p:cNvSpPr txBox="1"/>
            <p:nvPr/>
          </p:nvSpPr>
          <p:spPr>
            <a:xfrm>
              <a:off x="6388644" y="2882318"/>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112" name="Oval 111">
              <a:extLst>
                <a:ext uri="{FF2B5EF4-FFF2-40B4-BE49-F238E27FC236}">
                  <a16:creationId xmlns:a16="http://schemas.microsoft.com/office/drawing/2014/main" id="{994FDD46-9035-FBB6-41E7-11FCC690F4F7}"/>
                </a:ext>
              </a:extLst>
            </p:cNvPr>
            <p:cNvSpPr/>
            <p:nvPr/>
          </p:nvSpPr>
          <p:spPr>
            <a:xfrm>
              <a:off x="7254884" y="2855335"/>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A24A2F1-F025-914A-33CC-1C8874FBA9ED}"/>
                </a:ext>
              </a:extLst>
            </p:cNvPr>
            <p:cNvSpPr txBox="1"/>
            <p:nvPr/>
          </p:nvSpPr>
          <p:spPr>
            <a:xfrm>
              <a:off x="7155065" y="2882318"/>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114" name="TextBox 113">
              <a:extLst>
                <a:ext uri="{FF2B5EF4-FFF2-40B4-BE49-F238E27FC236}">
                  <a16:creationId xmlns:a16="http://schemas.microsoft.com/office/drawing/2014/main" id="{4E4D41D8-D14F-7A4D-7D85-BF7AFAFFC903}"/>
                </a:ext>
              </a:extLst>
            </p:cNvPr>
            <p:cNvSpPr txBox="1"/>
            <p:nvPr/>
          </p:nvSpPr>
          <p:spPr>
            <a:xfrm>
              <a:off x="6613034" y="2685191"/>
              <a:ext cx="429412"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DH</a:t>
              </a:r>
            </a:p>
          </p:txBody>
        </p:sp>
        <p:sp>
          <p:nvSpPr>
            <p:cNvPr id="115" name="Oval 114">
              <a:extLst>
                <a:ext uri="{FF2B5EF4-FFF2-40B4-BE49-F238E27FC236}">
                  <a16:creationId xmlns:a16="http://schemas.microsoft.com/office/drawing/2014/main" id="{9450E90C-4E76-1E4A-4212-EE44E2981876}"/>
                </a:ext>
              </a:extLst>
            </p:cNvPr>
            <p:cNvSpPr/>
            <p:nvPr/>
          </p:nvSpPr>
          <p:spPr>
            <a:xfrm>
              <a:off x="6057034" y="2861487"/>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E108519D-6CE3-C325-0DFE-B0575C008802}"/>
                </a:ext>
              </a:extLst>
            </p:cNvPr>
            <p:cNvSpPr txBox="1"/>
            <p:nvPr/>
          </p:nvSpPr>
          <p:spPr>
            <a:xfrm>
              <a:off x="6051149" y="2888470"/>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117" name="Oval 116">
              <a:extLst>
                <a:ext uri="{FF2B5EF4-FFF2-40B4-BE49-F238E27FC236}">
                  <a16:creationId xmlns:a16="http://schemas.microsoft.com/office/drawing/2014/main" id="{67D22A06-4788-1688-965A-182C4C1889DD}"/>
                </a:ext>
              </a:extLst>
            </p:cNvPr>
            <p:cNvSpPr/>
            <p:nvPr/>
          </p:nvSpPr>
          <p:spPr>
            <a:xfrm>
              <a:off x="6805415" y="1965548"/>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18" name="TextBox 117">
              <a:extLst>
                <a:ext uri="{FF2B5EF4-FFF2-40B4-BE49-F238E27FC236}">
                  <a16:creationId xmlns:a16="http://schemas.microsoft.com/office/drawing/2014/main" id="{63EB0806-4896-8659-2D9F-03E6ECC658F1}"/>
                </a:ext>
              </a:extLst>
            </p:cNvPr>
            <p:cNvSpPr txBox="1"/>
            <p:nvPr/>
          </p:nvSpPr>
          <p:spPr>
            <a:xfrm>
              <a:off x="6799530" y="1996376"/>
              <a:ext cx="341957" cy="25378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KR</a:t>
              </a:r>
            </a:p>
          </p:txBody>
        </p:sp>
        <p:sp>
          <p:nvSpPr>
            <p:cNvPr id="119" name="Oval 118">
              <a:extLst>
                <a:ext uri="{FF2B5EF4-FFF2-40B4-BE49-F238E27FC236}">
                  <a16:creationId xmlns:a16="http://schemas.microsoft.com/office/drawing/2014/main" id="{56C1962F-B535-263D-53CF-BA786530BE49}"/>
                </a:ext>
              </a:extLst>
            </p:cNvPr>
            <p:cNvSpPr/>
            <p:nvPr/>
          </p:nvSpPr>
          <p:spPr>
            <a:xfrm>
              <a:off x="6556665" y="2166519"/>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20" name="TextBox 119">
              <a:extLst>
                <a:ext uri="{FF2B5EF4-FFF2-40B4-BE49-F238E27FC236}">
                  <a16:creationId xmlns:a16="http://schemas.microsoft.com/office/drawing/2014/main" id="{4AC9C372-EF4C-B1B8-5167-B7C19C9E3BD3}"/>
                </a:ext>
              </a:extLst>
            </p:cNvPr>
            <p:cNvSpPr txBox="1"/>
            <p:nvPr/>
          </p:nvSpPr>
          <p:spPr>
            <a:xfrm>
              <a:off x="6550780" y="2193502"/>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121" name="Oval 120">
              <a:extLst>
                <a:ext uri="{FF2B5EF4-FFF2-40B4-BE49-F238E27FC236}">
                  <a16:creationId xmlns:a16="http://schemas.microsoft.com/office/drawing/2014/main" id="{682CFA3C-588D-64DF-EF62-D8133073EE6F}"/>
                </a:ext>
              </a:extLst>
            </p:cNvPr>
            <p:cNvSpPr/>
            <p:nvPr/>
          </p:nvSpPr>
          <p:spPr>
            <a:xfrm>
              <a:off x="7061420" y="2166519"/>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22" name="TextBox 121">
              <a:extLst>
                <a:ext uri="{FF2B5EF4-FFF2-40B4-BE49-F238E27FC236}">
                  <a16:creationId xmlns:a16="http://schemas.microsoft.com/office/drawing/2014/main" id="{44A5D365-73A8-5D01-886D-3BE927274702}"/>
                </a:ext>
              </a:extLst>
            </p:cNvPr>
            <p:cNvSpPr txBox="1"/>
            <p:nvPr/>
          </p:nvSpPr>
          <p:spPr>
            <a:xfrm>
              <a:off x="6961601" y="2193502"/>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123" name="Oval 122">
              <a:extLst>
                <a:ext uri="{FF2B5EF4-FFF2-40B4-BE49-F238E27FC236}">
                  <a16:creationId xmlns:a16="http://schemas.microsoft.com/office/drawing/2014/main" id="{91B8C419-CF00-F47D-A74D-101B7B595090}"/>
                </a:ext>
              </a:extLst>
            </p:cNvPr>
            <p:cNvSpPr/>
            <p:nvPr/>
          </p:nvSpPr>
          <p:spPr>
            <a:xfrm>
              <a:off x="6219170" y="2172671"/>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91DFCDB1-3E1E-FA55-0D86-D96F1B5C0E2F}"/>
                </a:ext>
              </a:extLst>
            </p:cNvPr>
            <p:cNvSpPr txBox="1"/>
            <p:nvPr/>
          </p:nvSpPr>
          <p:spPr>
            <a:xfrm>
              <a:off x="6213285" y="2199654"/>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sp>
          <p:nvSpPr>
            <p:cNvPr id="125" name="Oval 124">
              <a:extLst>
                <a:ext uri="{FF2B5EF4-FFF2-40B4-BE49-F238E27FC236}">
                  <a16:creationId xmlns:a16="http://schemas.microsoft.com/office/drawing/2014/main" id="{55B7D34B-239F-869B-CEF2-626AB83FE850}"/>
                </a:ext>
              </a:extLst>
            </p:cNvPr>
            <p:cNvSpPr/>
            <p:nvPr/>
          </p:nvSpPr>
          <p:spPr>
            <a:xfrm>
              <a:off x="6677204" y="1393777"/>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06B86EF9-84C4-A2B9-62A7-F70A6A3173B0}"/>
                </a:ext>
              </a:extLst>
            </p:cNvPr>
            <p:cNvSpPr txBox="1"/>
            <p:nvPr/>
          </p:nvSpPr>
          <p:spPr>
            <a:xfrm>
              <a:off x="6671319" y="1420760"/>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AT</a:t>
              </a:r>
            </a:p>
          </p:txBody>
        </p:sp>
        <p:sp>
          <p:nvSpPr>
            <p:cNvPr id="127" name="Oval 126">
              <a:extLst>
                <a:ext uri="{FF2B5EF4-FFF2-40B4-BE49-F238E27FC236}">
                  <a16:creationId xmlns:a16="http://schemas.microsoft.com/office/drawing/2014/main" id="{EC5DA6D2-2D42-2B87-21AB-E74DE0E0C54F}"/>
                </a:ext>
              </a:extLst>
            </p:cNvPr>
            <p:cNvSpPr/>
            <p:nvPr/>
          </p:nvSpPr>
          <p:spPr>
            <a:xfrm>
              <a:off x="7010503" y="1393777"/>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a:solidFill>
                  <a:prstClr val="black"/>
                </a:solidFill>
                <a:latin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0D781126-9719-6B4E-27C3-6DC350CEF479}"/>
                </a:ext>
              </a:extLst>
            </p:cNvPr>
            <p:cNvSpPr txBox="1"/>
            <p:nvPr/>
          </p:nvSpPr>
          <p:spPr>
            <a:xfrm>
              <a:off x="6910684" y="1420760"/>
              <a:ext cx="529824" cy="261474"/>
            </a:xfrm>
            <a:prstGeom prst="rect">
              <a:avLst/>
            </a:prstGeom>
            <a:noFill/>
          </p:spPr>
          <p:txBody>
            <a:bodyPr wrap="square" rtlCol="0">
              <a:spAutoFit/>
            </a:bodyPr>
            <a:lstStyle/>
            <a:p>
              <a:pPr algn="ctr" defTabSz="913852"/>
              <a:r>
                <a:rPr lang="en-US" sz="1100" dirty="0">
                  <a:solidFill>
                    <a:prstClr val="black"/>
                  </a:solidFill>
                  <a:latin typeface="Calibri" panose="020F0502020204030204" pitchFamily="34" charset="0"/>
                  <a:cs typeface="Calibri" panose="020F0502020204030204" pitchFamily="34" charset="0"/>
                </a:rPr>
                <a:t>ACP</a:t>
              </a:r>
            </a:p>
          </p:txBody>
        </p:sp>
        <p:sp>
          <p:nvSpPr>
            <p:cNvPr id="129" name="Oval 128">
              <a:extLst>
                <a:ext uri="{FF2B5EF4-FFF2-40B4-BE49-F238E27FC236}">
                  <a16:creationId xmlns:a16="http://schemas.microsoft.com/office/drawing/2014/main" id="{5CDF619D-AC25-9728-1725-CC09E19BBCCC}"/>
                </a:ext>
              </a:extLst>
            </p:cNvPr>
            <p:cNvSpPr/>
            <p:nvPr/>
          </p:nvSpPr>
          <p:spPr>
            <a:xfrm>
              <a:off x="6339709" y="1399929"/>
              <a:ext cx="330187" cy="315441"/>
            </a:xfrm>
            <a:prstGeom prst="ellipse">
              <a:avLst/>
            </a:prstGeom>
            <a:solidFill>
              <a:srgbClr val="CEDBEC"/>
            </a:solidFill>
            <a:ln w="19050" cap="flat" cmpd="sng" algn="ctr">
              <a:solidFill>
                <a:sysClr val="windowText" lastClr="000000"/>
              </a:solidFill>
              <a:prstDash val="solid"/>
              <a:miter lim="800000"/>
            </a:ln>
            <a:effectLst/>
          </p:spPr>
          <p:txBody>
            <a:bodyPr rtlCol="0" anchor="ctr"/>
            <a:lstStyle/>
            <a:p>
              <a:pPr algn="ctr" defTabSz="913852">
                <a:defRPr/>
              </a:pPr>
              <a:endParaRPr lang="en-US" sz="1000" kern="0" dirty="0">
                <a:solidFill>
                  <a:prstClr val="black"/>
                </a:solidFill>
                <a:latin typeface="Calibri" panose="020F0502020204030204" pitchFamily="34" charset="0"/>
                <a:cs typeface="Calibri" panose="020F0502020204030204" pitchFamily="34" charset="0"/>
              </a:endParaRPr>
            </a:p>
          </p:txBody>
        </p:sp>
        <p:sp>
          <p:nvSpPr>
            <p:cNvPr id="130" name="TextBox 129">
              <a:extLst>
                <a:ext uri="{FF2B5EF4-FFF2-40B4-BE49-F238E27FC236}">
                  <a16:creationId xmlns:a16="http://schemas.microsoft.com/office/drawing/2014/main" id="{7D27D5E9-81A8-CA37-4324-4C1F1AE42D7C}"/>
                </a:ext>
              </a:extLst>
            </p:cNvPr>
            <p:cNvSpPr txBox="1"/>
            <p:nvPr/>
          </p:nvSpPr>
          <p:spPr>
            <a:xfrm>
              <a:off x="6333824" y="1426912"/>
              <a:ext cx="341957" cy="261474"/>
            </a:xfrm>
            <a:prstGeom prst="rect">
              <a:avLst/>
            </a:prstGeom>
            <a:noFill/>
          </p:spPr>
          <p:txBody>
            <a:bodyPr wrap="square" rtlCol="0">
              <a:spAutoFit/>
            </a:bodyPr>
            <a:lstStyle/>
            <a:p>
              <a:pPr algn="ctr" defTabSz="913852"/>
              <a:r>
                <a:rPr lang="en-US" sz="1050" dirty="0">
                  <a:solidFill>
                    <a:prstClr val="black"/>
                  </a:solidFill>
                  <a:latin typeface="Calibri" panose="020F0502020204030204" pitchFamily="34" charset="0"/>
                  <a:cs typeface="Calibri" panose="020F0502020204030204" pitchFamily="34" charset="0"/>
                </a:rPr>
                <a:t>KS</a:t>
              </a:r>
            </a:p>
          </p:txBody>
        </p:sp>
        <p:cxnSp>
          <p:nvCxnSpPr>
            <p:cNvPr id="131" name="Straight Arrow Connector 130">
              <a:extLst>
                <a:ext uri="{FF2B5EF4-FFF2-40B4-BE49-F238E27FC236}">
                  <a16:creationId xmlns:a16="http://schemas.microsoft.com/office/drawing/2014/main" id="{E713F481-17E6-4E4B-A7D9-81CC375465B3}"/>
                </a:ext>
              </a:extLst>
            </p:cNvPr>
            <p:cNvCxnSpPr/>
            <p:nvPr/>
          </p:nvCxnSpPr>
          <p:spPr>
            <a:xfrm>
              <a:off x="5804967" y="1135028"/>
              <a:ext cx="206936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35C8F742-E94A-80DF-84B3-A6C23800DB60}"/>
                  </a:ext>
                </a:extLst>
              </p:cNvPr>
              <p:cNvSpPr txBox="1"/>
              <p:nvPr/>
            </p:nvSpPr>
            <p:spPr>
              <a:xfrm>
                <a:off x="5919499" y="1960347"/>
                <a:ext cx="201722"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𝑥</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32" name="TextBox 131">
                <a:extLst>
                  <a:ext uri="{FF2B5EF4-FFF2-40B4-BE49-F238E27FC236}">
                    <a16:creationId xmlns:a16="http://schemas.microsoft.com/office/drawing/2014/main" id="{35C8F742-E94A-80DF-84B3-A6C23800DB60}"/>
                  </a:ext>
                </a:extLst>
              </p:cNvPr>
              <p:cNvSpPr txBox="1">
                <a:spLocks noRot="1" noChangeAspect="1" noMove="1" noResize="1" noEditPoints="1" noAdjustHandles="1" noChangeArrowheads="1" noChangeShapeType="1" noTextEdit="1"/>
              </p:cNvSpPr>
              <p:nvPr/>
            </p:nvSpPr>
            <p:spPr>
              <a:xfrm>
                <a:off x="5919499" y="1960347"/>
                <a:ext cx="201722" cy="307777"/>
              </a:xfrm>
              <a:prstGeom prst="rect">
                <a:avLst/>
              </a:prstGeom>
              <a:blipFill>
                <a:blip r:embed="rId2"/>
                <a:stretch>
                  <a:fillRect l="-18750" r="-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872CA6A1-72EC-97F6-5FFE-F3C66D0583C1}"/>
                  </a:ext>
                </a:extLst>
              </p:cNvPr>
              <p:cNvSpPr txBox="1"/>
              <p:nvPr/>
            </p:nvSpPr>
            <p:spPr>
              <a:xfrm>
                <a:off x="3613443" y="1960347"/>
                <a:ext cx="201722"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𝑥</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33" name="TextBox 132">
                <a:extLst>
                  <a:ext uri="{FF2B5EF4-FFF2-40B4-BE49-F238E27FC236}">
                    <a16:creationId xmlns:a16="http://schemas.microsoft.com/office/drawing/2014/main" id="{872CA6A1-72EC-97F6-5FFE-F3C66D0583C1}"/>
                  </a:ext>
                </a:extLst>
              </p:cNvPr>
              <p:cNvSpPr txBox="1">
                <a:spLocks noRot="1" noChangeAspect="1" noMove="1" noResize="1" noEditPoints="1" noAdjustHandles="1" noChangeArrowheads="1" noChangeShapeType="1" noTextEdit="1"/>
              </p:cNvSpPr>
              <p:nvPr/>
            </p:nvSpPr>
            <p:spPr>
              <a:xfrm>
                <a:off x="3613443" y="1960347"/>
                <a:ext cx="201722" cy="307777"/>
              </a:xfrm>
              <a:prstGeom prst="rect">
                <a:avLst/>
              </a:prstGeom>
              <a:blipFill>
                <a:blip r:embed="rId3"/>
                <a:stretch>
                  <a:fillRect l="-17647" r="-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6BF1084D-E56F-20B3-786F-CD744059902A}"/>
                  </a:ext>
                </a:extLst>
              </p:cNvPr>
              <p:cNvSpPr txBox="1"/>
              <p:nvPr/>
            </p:nvSpPr>
            <p:spPr>
              <a:xfrm>
                <a:off x="1242180" y="1960347"/>
                <a:ext cx="211340" cy="307777"/>
              </a:xfrm>
              <a:prstGeom prst="rect">
                <a:avLst/>
              </a:prstGeom>
              <a:noFill/>
            </p:spPr>
            <p:txBody>
              <a:bodyPr wrap="squar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𝑥</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34" name="TextBox 133">
                <a:extLst>
                  <a:ext uri="{FF2B5EF4-FFF2-40B4-BE49-F238E27FC236}">
                    <a16:creationId xmlns:a16="http://schemas.microsoft.com/office/drawing/2014/main" id="{6BF1084D-E56F-20B3-786F-CD744059902A}"/>
                  </a:ext>
                </a:extLst>
              </p:cNvPr>
              <p:cNvSpPr txBox="1">
                <a:spLocks noRot="1" noChangeAspect="1" noMove="1" noResize="1" noEditPoints="1" noAdjustHandles="1" noChangeArrowheads="1" noChangeShapeType="1" noTextEdit="1"/>
              </p:cNvSpPr>
              <p:nvPr/>
            </p:nvSpPr>
            <p:spPr>
              <a:xfrm>
                <a:off x="1242180" y="1960347"/>
                <a:ext cx="211340" cy="307777"/>
              </a:xfrm>
              <a:prstGeom prst="rect">
                <a:avLst/>
              </a:prstGeom>
              <a:blipFill>
                <a:blip r:embed="rId2"/>
                <a:stretch>
                  <a:fillRect l="-11111" r="-11111"/>
                </a:stretch>
              </a:blipFill>
            </p:spPr>
            <p:txBody>
              <a:bodyPr/>
              <a:lstStyle/>
              <a:p>
                <a:r>
                  <a:rPr lang="en-US">
                    <a:noFill/>
                  </a:rPr>
                  <a:t> </a:t>
                </a:r>
              </a:p>
            </p:txBody>
          </p:sp>
        </mc:Fallback>
      </mc:AlternateContent>
      <p:sp>
        <p:nvSpPr>
          <p:cNvPr id="135" name="TextBox 134">
            <a:extLst>
              <a:ext uri="{FF2B5EF4-FFF2-40B4-BE49-F238E27FC236}">
                <a16:creationId xmlns:a16="http://schemas.microsoft.com/office/drawing/2014/main" id="{25E0A3F4-DBCB-A22F-5DBA-522BAC8FA4A7}"/>
              </a:ext>
            </a:extLst>
          </p:cNvPr>
          <p:cNvSpPr txBox="1"/>
          <p:nvPr/>
        </p:nvSpPr>
        <p:spPr>
          <a:xfrm>
            <a:off x="1905328" y="357798"/>
            <a:ext cx="1669648" cy="276999"/>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Extension Module 1</a:t>
            </a:r>
          </a:p>
        </p:txBody>
      </p:sp>
      <p:sp>
        <p:nvSpPr>
          <p:cNvPr id="136" name="TextBox 135">
            <a:extLst>
              <a:ext uri="{FF2B5EF4-FFF2-40B4-BE49-F238E27FC236}">
                <a16:creationId xmlns:a16="http://schemas.microsoft.com/office/drawing/2014/main" id="{1C73CBC7-2A9D-23AE-B0C0-CCA1471C27C3}"/>
              </a:ext>
            </a:extLst>
          </p:cNvPr>
          <p:cNvSpPr txBox="1"/>
          <p:nvPr/>
        </p:nvSpPr>
        <p:spPr>
          <a:xfrm>
            <a:off x="4232357" y="357798"/>
            <a:ext cx="1669648" cy="276999"/>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Extension Module 2</a:t>
            </a:r>
          </a:p>
        </p:txBody>
      </p:sp>
      <p:sp>
        <p:nvSpPr>
          <p:cNvPr id="137" name="TextBox 136">
            <a:extLst>
              <a:ext uri="{FF2B5EF4-FFF2-40B4-BE49-F238E27FC236}">
                <a16:creationId xmlns:a16="http://schemas.microsoft.com/office/drawing/2014/main" id="{58776F33-56B2-5F60-4DE8-19393215DB11}"/>
              </a:ext>
            </a:extLst>
          </p:cNvPr>
          <p:cNvSpPr txBox="1"/>
          <p:nvPr/>
        </p:nvSpPr>
        <p:spPr>
          <a:xfrm>
            <a:off x="6553631" y="357798"/>
            <a:ext cx="1669648" cy="276999"/>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Extension Module 3</a:t>
            </a:r>
          </a:p>
        </p:txBody>
      </p:sp>
      <p:sp>
        <p:nvSpPr>
          <p:cNvPr id="138" name="Right Brace 137">
            <a:extLst>
              <a:ext uri="{FF2B5EF4-FFF2-40B4-BE49-F238E27FC236}">
                <a16:creationId xmlns:a16="http://schemas.microsoft.com/office/drawing/2014/main" id="{9A11CE47-9129-670C-7815-0A30C9F1C3A1}"/>
              </a:ext>
            </a:extLst>
          </p:cNvPr>
          <p:cNvSpPr/>
          <p:nvPr/>
        </p:nvSpPr>
        <p:spPr>
          <a:xfrm rot="5400000">
            <a:off x="4671800" y="2574643"/>
            <a:ext cx="361565" cy="21216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srgbClr val="332F2E"/>
              </a:solidFill>
              <a:latin typeface="Calibri" panose="020F0502020204030204" pitchFamily="34" charset="0"/>
              <a:cs typeface="Calibri" panose="020F0502020204030204" pitchFamily="34" charset="0"/>
            </a:endParaRPr>
          </a:p>
        </p:txBody>
      </p:sp>
      <p:sp>
        <p:nvSpPr>
          <p:cNvPr id="139" name="TextBox 138">
            <a:extLst>
              <a:ext uri="{FF2B5EF4-FFF2-40B4-BE49-F238E27FC236}">
                <a16:creationId xmlns:a16="http://schemas.microsoft.com/office/drawing/2014/main" id="{05A7F836-E563-F2B2-FD30-65F049A5BB84}"/>
              </a:ext>
            </a:extLst>
          </p:cNvPr>
          <p:cNvSpPr txBox="1"/>
          <p:nvPr/>
        </p:nvSpPr>
        <p:spPr>
          <a:xfrm>
            <a:off x="4087004" y="3816236"/>
            <a:ext cx="1478904" cy="461665"/>
          </a:xfrm>
          <a:prstGeom prst="rect">
            <a:avLst/>
          </a:prstGeom>
          <a:noFill/>
        </p:spPr>
        <p:txBody>
          <a:bodyPr wrap="square" rtlCol="0">
            <a:spAutoFit/>
          </a:bodyPr>
          <a:lstStyle/>
          <a:p>
            <a:pPr algn="ctr" defTabSz="1218987"/>
            <a:r>
              <a:rPr lang="en-US" sz="1200" b="1" dirty="0">
                <a:solidFill>
                  <a:srgbClr val="332F2E"/>
                </a:solidFill>
                <a:latin typeface="Calibri" panose="020F0502020204030204" pitchFamily="34" charset="0"/>
                <a:cs typeface="Calibri" panose="020F0502020204030204" pitchFamily="34" charset="0"/>
              </a:rPr>
              <a:t>6 extender units per module</a:t>
            </a:r>
          </a:p>
        </p:txBody>
      </p:sp>
      <p:pic>
        <p:nvPicPr>
          <p:cNvPr id="140" name="Picture 139">
            <a:extLst>
              <a:ext uri="{FF2B5EF4-FFF2-40B4-BE49-F238E27FC236}">
                <a16:creationId xmlns:a16="http://schemas.microsoft.com/office/drawing/2014/main" id="{C48E293D-F2AD-4DEA-4291-9DE6C10CD78A}"/>
              </a:ext>
            </a:extLst>
          </p:cNvPr>
          <p:cNvPicPr>
            <a:picLocks noChangeAspect="1"/>
          </p:cNvPicPr>
          <p:nvPr/>
        </p:nvPicPr>
        <p:blipFill>
          <a:blip r:embed="rId4"/>
          <a:stretch>
            <a:fillRect/>
          </a:stretch>
        </p:blipFill>
        <p:spPr>
          <a:xfrm>
            <a:off x="3850259" y="4208019"/>
            <a:ext cx="931896" cy="417747"/>
          </a:xfrm>
          <a:prstGeom prst="rect">
            <a:avLst/>
          </a:prstGeom>
        </p:spPr>
      </p:pic>
      <p:pic>
        <p:nvPicPr>
          <p:cNvPr id="141" name="Picture 140">
            <a:extLst>
              <a:ext uri="{FF2B5EF4-FFF2-40B4-BE49-F238E27FC236}">
                <a16:creationId xmlns:a16="http://schemas.microsoft.com/office/drawing/2014/main" id="{FB61B8B2-E8DF-7228-193E-1BDA6F81ECA7}"/>
              </a:ext>
            </a:extLst>
          </p:cNvPr>
          <p:cNvPicPr>
            <a:picLocks noChangeAspect="1"/>
          </p:cNvPicPr>
          <p:nvPr/>
        </p:nvPicPr>
        <p:blipFill>
          <a:blip r:embed="rId5"/>
          <a:stretch>
            <a:fillRect/>
          </a:stretch>
        </p:blipFill>
        <p:spPr>
          <a:xfrm>
            <a:off x="5001389" y="4208019"/>
            <a:ext cx="916796" cy="537432"/>
          </a:xfrm>
          <a:prstGeom prst="rect">
            <a:avLst/>
          </a:prstGeom>
        </p:spPr>
      </p:pic>
      <p:pic>
        <p:nvPicPr>
          <p:cNvPr id="142" name="Picture 141">
            <a:extLst>
              <a:ext uri="{FF2B5EF4-FFF2-40B4-BE49-F238E27FC236}">
                <a16:creationId xmlns:a16="http://schemas.microsoft.com/office/drawing/2014/main" id="{AC86A3AE-4654-462C-7C08-33D97E6802B0}"/>
              </a:ext>
            </a:extLst>
          </p:cNvPr>
          <p:cNvPicPr>
            <a:picLocks noChangeAspect="1"/>
          </p:cNvPicPr>
          <p:nvPr/>
        </p:nvPicPr>
        <p:blipFill>
          <a:blip r:embed="rId6"/>
          <a:stretch>
            <a:fillRect/>
          </a:stretch>
        </p:blipFill>
        <p:spPr>
          <a:xfrm>
            <a:off x="3850259" y="4735069"/>
            <a:ext cx="916796" cy="616467"/>
          </a:xfrm>
          <a:prstGeom prst="rect">
            <a:avLst/>
          </a:prstGeom>
        </p:spPr>
      </p:pic>
      <p:pic>
        <p:nvPicPr>
          <p:cNvPr id="143" name="Picture 142">
            <a:extLst>
              <a:ext uri="{FF2B5EF4-FFF2-40B4-BE49-F238E27FC236}">
                <a16:creationId xmlns:a16="http://schemas.microsoft.com/office/drawing/2014/main" id="{5FC69973-094E-A4DF-79AD-4B5F150E6005}"/>
              </a:ext>
            </a:extLst>
          </p:cNvPr>
          <p:cNvPicPr>
            <a:picLocks noChangeAspect="1"/>
          </p:cNvPicPr>
          <p:nvPr/>
        </p:nvPicPr>
        <p:blipFill>
          <a:blip r:embed="rId7"/>
          <a:stretch>
            <a:fillRect/>
          </a:stretch>
        </p:blipFill>
        <p:spPr>
          <a:xfrm>
            <a:off x="5006134" y="4744536"/>
            <a:ext cx="912051" cy="618340"/>
          </a:xfrm>
          <a:prstGeom prst="rect">
            <a:avLst/>
          </a:prstGeom>
        </p:spPr>
      </p:pic>
      <p:pic>
        <p:nvPicPr>
          <p:cNvPr id="144" name="Picture 143">
            <a:extLst>
              <a:ext uri="{FF2B5EF4-FFF2-40B4-BE49-F238E27FC236}">
                <a16:creationId xmlns:a16="http://schemas.microsoft.com/office/drawing/2014/main" id="{997A3305-66E9-EA42-0E3E-FA9E74CCBEA8}"/>
              </a:ext>
            </a:extLst>
          </p:cNvPr>
          <p:cNvPicPr>
            <a:picLocks noChangeAspect="1"/>
          </p:cNvPicPr>
          <p:nvPr/>
        </p:nvPicPr>
        <p:blipFill>
          <a:blip r:embed="rId8"/>
          <a:stretch>
            <a:fillRect/>
          </a:stretch>
        </p:blipFill>
        <p:spPr>
          <a:xfrm>
            <a:off x="170464" y="4189588"/>
            <a:ext cx="1024851" cy="629551"/>
          </a:xfrm>
          <a:prstGeom prst="rect">
            <a:avLst/>
          </a:prstGeom>
        </p:spPr>
      </p:pic>
      <p:sp>
        <p:nvSpPr>
          <p:cNvPr id="145" name="Right Brace 144">
            <a:extLst>
              <a:ext uri="{FF2B5EF4-FFF2-40B4-BE49-F238E27FC236}">
                <a16:creationId xmlns:a16="http://schemas.microsoft.com/office/drawing/2014/main" id="{38969FB1-036B-78C2-55DD-4708200803E8}"/>
              </a:ext>
            </a:extLst>
          </p:cNvPr>
          <p:cNvSpPr/>
          <p:nvPr/>
        </p:nvSpPr>
        <p:spPr>
          <a:xfrm rot="5400000">
            <a:off x="502109" y="2108765"/>
            <a:ext cx="361565" cy="111857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srgbClr val="332F2E"/>
              </a:solidFill>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3A15A18E-0175-7F73-1901-980EAB802B0B}"/>
              </a:ext>
            </a:extLst>
          </p:cNvPr>
          <p:cNvSpPr txBox="1"/>
          <p:nvPr/>
        </p:nvSpPr>
        <p:spPr>
          <a:xfrm>
            <a:off x="145413" y="2882786"/>
            <a:ext cx="1074954" cy="646331"/>
          </a:xfrm>
          <a:prstGeom prst="rect">
            <a:avLst/>
          </a:prstGeom>
          <a:noFill/>
        </p:spPr>
        <p:txBody>
          <a:bodyPr wrap="square" rtlCol="0">
            <a:spAutoFit/>
          </a:bodyPr>
          <a:lstStyle/>
          <a:p>
            <a:pPr algn="ctr" defTabSz="1218987"/>
            <a:r>
              <a:rPr lang="en-US" sz="1200" b="1" dirty="0">
                <a:solidFill>
                  <a:srgbClr val="332F2E"/>
                </a:solidFill>
                <a:latin typeface="Calibri" panose="020F0502020204030204" pitchFamily="34" charset="0"/>
                <a:cs typeface="Calibri" panose="020F0502020204030204" pitchFamily="34" charset="0"/>
              </a:rPr>
              <a:t>29 starter units </a:t>
            </a:r>
            <a:br>
              <a:rPr lang="en-US" sz="1200" b="1" dirty="0">
                <a:solidFill>
                  <a:srgbClr val="332F2E"/>
                </a:solidFill>
                <a:latin typeface="Calibri" panose="020F0502020204030204" pitchFamily="34" charset="0"/>
                <a:cs typeface="Calibri" panose="020F0502020204030204" pitchFamily="34" charset="0"/>
              </a:rPr>
            </a:br>
            <a:r>
              <a:rPr lang="en-US" sz="1200" b="1" dirty="0">
                <a:solidFill>
                  <a:srgbClr val="332F2E"/>
                </a:solidFill>
                <a:latin typeface="Calibri" panose="020F0502020204030204" pitchFamily="34" charset="0"/>
                <a:cs typeface="Calibri" panose="020F0502020204030204" pitchFamily="34" charset="0"/>
              </a:rPr>
              <a:t>per module</a:t>
            </a:r>
          </a:p>
        </p:txBody>
      </p:sp>
      <p:pic>
        <p:nvPicPr>
          <p:cNvPr id="147" name="Picture 146">
            <a:extLst>
              <a:ext uri="{FF2B5EF4-FFF2-40B4-BE49-F238E27FC236}">
                <a16:creationId xmlns:a16="http://schemas.microsoft.com/office/drawing/2014/main" id="{278A63CE-33EF-FB6F-8879-F0A10A2F911D}"/>
              </a:ext>
            </a:extLst>
          </p:cNvPr>
          <p:cNvPicPr>
            <a:picLocks noChangeAspect="1"/>
          </p:cNvPicPr>
          <p:nvPr/>
        </p:nvPicPr>
        <p:blipFill>
          <a:blip r:embed="rId9"/>
          <a:stretch>
            <a:fillRect/>
          </a:stretch>
        </p:blipFill>
        <p:spPr>
          <a:xfrm>
            <a:off x="336041" y="3555122"/>
            <a:ext cx="782874" cy="673271"/>
          </a:xfrm>
          <a:prstGeom prst="rect">
            <a:avLst/>
          </a:prstGeom>
        </p:spPr>
      </p:pic>
      <p:pic>
        <p:nvPicPr>
          <p:cNvPr id="149" name="Picture 148">
            <a:extLst>
              <a:ext uri="{FF2B5EF4-FFF2-40B4-BE49-F238E27FC236}">
                <a16:creationId xmlns:a16="http://schemas.microsoft.com/office/drawing/2014/main" id="{85F5917F-9F0C-7204-97DA-76BFD9261811}"/>
              </a:ext>
            </a:extLst>
          </p:cNvPr>
          <p:cNvPicPr>
            <a:picLocks noChangeAspect="1"/>
          </p:cNvPicPr>
          <p:nvPr/>
        </p:nvPicPr>
        <p:blipFill>
          <a:blip r:embed="rId10"/>
          <a:stretch>
            <a:fillRect/>
          </a:stretch>
        </p:blipFill>
        <p:spPr>
          <a:xfrm>
            <a:off x="269625" y="4765203"/>
            <a:ext cx="915706" cy="390301"/>
          </a:xfrm>
          <a:prstGeom prst="rect">
            <a:avLst/>
          </a:prstGeom>
        </p:spPr>
      </p:pic>
      <p:sp>
        <p:nvSpPr>
          <p:cNvPr id="150" name="Right Brace 149">
            <a:extLst>
              <a:ext uri="{FF2B5EF4-FFF2-40B4-BE49-F238E27FC236}">
                <a16:creationId xmlns:a16="http://schemas.microsoft.com/office/drawing/2014/main" id="{052C68CE-FC75-FA51-E18E-F094CD837310}"/>
              </a:ext>
            </a:extLst>
          </p:cNvPr>
          <p:cNvSpPr/>
          <p:nvPr/>
        </p:nvSpPr>
        <p:spPr>
          <a:xfrm>
            <a:off x="8437906" y="2156280"/>
            <a:ext cx="233326" cy="21216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srgbClr val="332F2E"/>
              </a:solidFill>
              <a:latin typeface="Calibri" panose="020F0502020204030204" pitchFamily="34" charset="0"/>
              <a:cs typeface="Calibri" panose="020F0502020204030204" pitchFamily="34" charset="0"/>
            </a:endParaRPr>
          </a:p>
        </p:txBody>
      </p:sp>
      <p:sp>
        <p:nvSpPr>
          <p:cNvPr id="153" name="TextBox 152">
            <a:extLst>
              <a:ext uri="{FF2B5EF4-FFF2-40B4-BE49-F238E27FC236}">
                <a16:creationId xmlns:a16="http://schemas.microsoft.com/office/drawing/2014/main" id="{5EA473BF-E510-36FB-D6B5-A786D99C6F11}"/>
              </a:ext>
            </a:extLst>
          </p:cNvPr>
          <p:cNvSpPr txBox="1"/>
          <p:nvPr/>
        </p:nvSpPr>
        <p:spPr>
          <a:xfrm>
            <a:off x="7835076" y="1276415"/>
            <a:ext cx="1669648" cy="46166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Termination</a:t>
            </a:r>
            <a:br>
              <a:rPr lang="en-US" sz="1200" b="1" dirty="0">
                <a:solidFill>
                  <a:prstClr val="black"/>
                </a:solidFill>
                <a:latin typeface="Calibri" panose="020F0502020204030204" pitchFamily="34" charset="0"/>
                <a:cs typeface="Calibri" panose="020F0502020204030204" pitchFamily="34" charset="0"/>
              </a:rPr>
            </a:br>
            <a:r>
              <a:rPr lang="en-US" sz="1200" b="1" dirty="0">
                <a:solidFill>
                  <a:prstClr val="black"/>
                </a:solidFill>
                <a:latin typeface="Calibri" panose="020F0502020204030204" pitchFamily="34" charset="0"/>
                <a:cs typeface="Calibri" panose="020F0502020204030204" pitchFamily="34" charset="0"/>
              </a:rPr>
              <a:t>domain</a:t>
            </a:r>
          </a:p>
        </p:txBody>
      </p:sp>
      <p:pic>
        <p:nvPicPr>
          <p:cNvPr id="154" name="Picture 153">
            <a:extLst>
              <a:ext uri="{FF2B5EF4-FFF2-40B4-BE49-F238E27FC236}">
                <a16:creationId xmlns:a16="http://schemas.microsoft.com/office/drawing/2014/main" id="{A9CF62AF-F75E-8EED-4505-0FF8B15665A9}"/>
              </a:ext>
            </a:extLst>
          </p:cNvPr>
          <p:cNvPicPr>
            <a:picLocks noChangeAspect="1"/>
          </p:cNvPicPr>
          <p:nvPr/>
        </p:nvPicPr>
        <p:blipFill>
          <a:blip r:embed="rId11"/>
          <a:stretch>
            <a:fillRect/>
          </a:stretch>
        </p:blipFill>
        <p:spPr>
          <a:xfrm>
            <a:off x="8680294" y="1985386"/>
            <a:ext cx="1072122" cy="726276"/>
          </a:xfrm>
          <a:prstGeom prst="rect">
            <a:avLst/>
          </a:prstGeom>
        </p:spPr>
      </p:pic>
      <p:pic>
        <p:nvPicPr>
          <p:cNvPr id="155" name="Picture 154">
            <a:extLst>
              <a:ext uri="{FF2B5EF4-FFF2-40B4-BE49-F238E27FC236}">
                <a16:creationId xmlns:a16="http://schemas.microsoft.com/office/drawing/2014/main" id="{177FD02F-2DA8-18BF-9F30-FDE458E2FDC2}"/>
              </a:ext>
            </a:extLst>
          </p:cNvPr>
          <p:cNvPicPr>
            <a:picLocks noChangeAspect="1"/>
          </p:cNvPicPr>
          <p:nvPr/>
        </p:nvPicPr>
        <p:blipFill>
          <a:blip r:embed="rId12"/>
          <a:stretch>
            <a:fillRect/>
          </a:stretch>
        </p:blipFill>
        <p:spPr>
          <a:xfrm>
            <a:off x="8732515" y="2848836"/>
            <a:ext cx="841513" cy="767696"/>
          </a:xfrm>
          <a:prstGeom prst="rect">
            <a:avLst/>
          </a:prstGeom>
        </p:spPr>
      </p:pic>
      <mc:AlternateContent xmlns:mc="http://schemas.openxmlformats.org/markup-compatibility/2006">
        <mc:Choice xmlns:a14="http://schemas.microsoft.com/office/drawing/2010/main" Requires="a14">
          <p:sp>
            <p:nvSpPr>
              <p:cNvPr id="157" name="TextBox 156">
                <a:extLst>
                  <a:ext uri="{FF2B5EF4-FFF2-40B4-BE49-F238E27FC236}">
                    <a16:creationId xmlns:a16="http://schemas.microsoft.com/office/drawing/2014/main" id="{D79BD76D-0323-0F8E-6ECE-31EFF8F49E98}"/>
                  </a:ext>
                </a:extLst>
              </p:cNvPr>
              <p:cNvSpPr txBox="1"/>
              <p:nvPr/>
            </p:nvSpPr>
            <p:spPr>
              <a:xfrm>
                <a:off x="9142997" y="4387284"/>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57" name="TextBox 156">
                <a:extLst>
                  <a:ext uri="{FF2B5EF4-FFF2-40B4-BE49-F238E27FC236}">
                    <a16:creationId xmlns:a16="http://schemas.microsoft.com/office/drawing/2014/main" id="{D79BD76D-0323-0F8E-6ECE-31EFF8F49E98}"/>
                  </a:ext>
                </a:extLst>
              </p:cNvPr>
              <p:cNvSpPr txBox="1">
                <a:spLocks noRot="1" noChangeAspect="1" noMove="1" noResize="1" noEditPoints="1" noAdjustHandles="1" noChangeArrowheads="1" noChangeShapeType="1" noTextEdit="1"/>
              </p:cNvSpPr>
              <p:nvPr/>
            </p:nvSpPr>
            <p:spPr>
              <a:xfrm>
                <a:off x="9142997" y="4387284"/>
                <a:ext cx="137858" cy="307777"/>
              </a:xfrm>
              <a:prstGeom prst="rect">
                <a:avLst/>
              </a:prstGeom>
              <a:blipFill>
                <a:blip r:embed="rId13"/>
                <a:stretch>
                  <a:fillRect l="-45455" r="-45455" b="-8000"/>
                </a:stretch>
              </a:blipFill>
            </p:spPr>
            <p:txBody>
              <a:bodyPr/>
              <a:lstStyle/>
              <a:p>
                <a:r>
                  <a:rPr lang="en-US">
                    <a:noFill/>
                  </a:rPr>
                  <a:t> </a:t>
                </a:r>
              </a:p>
            </p:txBody>
          </p:sp>
        </mc:Fallback>
      </mc:AlternateContent>
      <p:sp>
        <p:nvSpPr>
          <p:cNvPr id="158" name="TextBox 157">
            <a:extLst>
              <a:ext uri="{FF2B5EF4-FFF2-40B4-BE49-F238E27FC236}">
                <a16:creationId xmlns:a16="http://schemas.microsoft.com/office/drawing/2014/main" id="{C7E6B534-69EB-B207-15E2-B99180D49369}"/>
              </a:ext>
            </a:extLst>
          </p:cNvPr>
          <p:cNvSpPr txBox="1"/>
          <p:nvPr/>
        </p:nvSpPr>
        <p:spPr>
          <a:xfrm>
            <a:off x="7747970" y="4712765"/>
            <a:ext cx="1669648" cy="830997"/>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~1M</a:t>
            </a:r>
            <a:br>
              <a:rPr lang="en-US" sz="1200" b="1" dirty="0">
                <a:solidFill>
                  <a:prstClr val="black"/>
                </a:solidFill>
                <a:latin typeface="Calibri" panose="020F0502020204030204" pitchFamily="34" charset="0"/>
                <a:cs typeface="Calibri" panose="020F0502020204030204" pitchFamily="34" charset="0"/>
              </a:rPr>
            </a:br>
            <a:r>
              <a:rPr lang="en-US" sz="1200" b="1" dirty="0">
                <a:solidFill>
                  <a:prstClr val="black"/>
                </a:solidFill>
                <a:latin typeface="Calibri" panose="020F0502020204030204" pitchFamily="34" charset="0"/>
                <a:cs typeface="Calibri" panose="020F0502020204030204" pitchFamily="34" charset="0"/>
              </a:rPr>
              <a:t>polyketide </a:t>
            </a:r>
            <a:br>
              <a:rPr lang="en-US" sz="1200" b="1" dirty="0">
                <a:solidFill>
                  <a:prstClr val="black"/>
                </a:solidFill>
                <a:latin typeface="Calibri" panose="020F0502020204030204" pitchFamily="34" charset="0"/>
                <a:cs typeface="Calibri" panose="020F0502020204030204" pitchFamily="34" charset="0"/>
              </a:rPr>
            </a:br>
            <a:r>
              <a:rPr lang="en-US" sz="1200" b="1" dirty="0">
                <a:solidFill>
                  <a:prstClr val="black"/>
                </a:solidFill>
                <a:latin typeface="Calibri" panose="020F0502020204030204" pitchFamily="34" charset="0"/>
                <a:cs typeface="Calibri" panose="020F0502020204030204" pitchFamily="34" charset="0"/>
              </a:rPr>
              <a:t>molecules</a:t>
            </a:r>
          </a:p>
          <a:p>
            <a:pPr algn="ctr" defTabSz="913852"/>
            <a:r>
              <a:rPr lang="en-US" sz="1200" b="1" dirty="0">
                <a:solidFill>
                  <a:prstClr val="black"/>
                </a:solidFill>
                <a:latin typeface="Calibri" panose="020F0502020204030204" pitchFamily="34" charset="0"/>
                <a:cs typeface="Calibri" panose="020F0502020204030204" pitchFamily="34" charset="0"/>
              </a:rPr>
              <a:t>(labelled 1)</a:t>
            </a:r>
          </a:p>
        </p:txBody>
      </p:sp>
      <p:pic>
        <p:nvPicPr>
          <p:cNvPr id="159" name="Picture 158" descr="A black and white outline of a server&#10;&#10;AI-generated content may be incorrect.">
            <a:extLst>
              <a:ext uri="{FF2B5EF4-FFF2-40B4-BE49-F238E27FC236}">
                <a16:creationId xmlns:a16="http://schemas.microsoft.com/office/drawing/2014/main" id="{D2826D92-7E96-4973-3E3B-FF55F24B8C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97617" y="4756785"/>
            <a:ext cx="428618" cy="447053"/>
          </a:xfrm>
          <a:prstGeom prst="rect">
            <a:avLst/>
          </a:prstGeom>
        </p:spPr>
      </p:pic>
      <p:cxnSp>
        <p:nvCxnSpPr>
          <p:cNvPr id="160" name="Straight Arrow Connector 159">
            <a:extLst>
              <a:ext uri="{FF2B5EF4-FFF2-40B4-BE49-F238E27FC236}">
                <a16:creationId xmlns:a16="http://schemas.microsoft.com/office/drawing/2014/main" id="{A0E60E1D-B29C-E96F-8F16-69D769FE4DBD}"/>
              </a:ext>
            </a:extLst>
          </p:cNvPr>
          <p:cNvCxnSpPr>
            <a:cxnSpLocks/>
          </p:cNvCxnSpPr>
          <p:nvPr/>
        </p:nvCxnSpPr>
        <p:spPr>
          <a:xfrm flipV="1">
            <a:off x="10033623" y="2662715"/>
            <a:ext cx="1014984" cy="521208"/>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161" name="Straight Arrow Connector 160">
            <a:extLst>
              <a:ext uri="{FF2B5EF4-FFF2-40B4-BE49-F238E27FC236}">
                <a16:creationId xmlns:a16="http://schemas.microsoft.com/office/drawing/2014/main" id="{D4B6F265-6D80-37B4-71BC-7D3831AA0A57}"/>
              </a:ext>
            </a:extLst>
          </p:cNvPr>
          <p:cNvCxnSpPr>
            <a:cxnSpLocks/>
          </p:cNvCxnSpPr>
          <p:nvPr/>
        </p:nvCxnSpPr>
        <p:spPr>
          <a:xfrm>
            <a:off x="10044134" y="3178369"/>
            <a:ext cx="1011907" cy="517568"/>
          </a:xfrm>
          <a:prstGeom prst="straightConnector1">
            <a:avLst/>
          </a:prstGeom>
          <a:noFill/>
          <a:ln w="28575" cap="flat" cmpd="sng" algn="ctr">
            <a:solidFill>
              <a:srgbClr val="548135"/>
            </a:solidFill>
            <a:prstDash val="solid"/>
            <a:miter lim="800000"/>
            <a:tailEnd type="triangle"/>
          </a:ln>
          <a:effectLst/>
        </p:spPr>
      </p:cxnSp>
      <p:pic>
        <p:nvPicPr>
          <p:cNvPr id="162" name="Picture 161" descr="A black and white outline of a server&#10;&#10;AI-generated content may be incorrect.">
            <a:extLst>
              <a:ext uri="{FF2B5EF4-FFF2-40B4-BE49-F238E27FC236}">
                <a16:creationId xmlns:a16="http://schemas.microsoft.com/office/drawing/2014/main" id="{50FD9F12-D2BE-BE9E-43DA-C07EA85B5D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08543" y="2259825"/>
            <a:ext cx="600497" cy="626325"/>
          </a:xfrm>
          <a:prstGeom prst="rect">
            <a:avLst/>
          </a:prstGeom>
        </p:spPr>
      </p:pic>
      <p:pic>
        <p:nvPicPr>
          <p:cNvPr id="163" name="Picture 162" descr="A black and white outline of a server&#10;&#10;AI-generated content may be incorrect.">
            <a:extLst>
              <a:ext uri="{FF2B5EF4-FFF2-40B4-BE49-F238E27FC236}">
                <a16:creationId xmlns:a16="http://schemas.microsoft.com/office/drawing/2014/main" id="{6F37BB4B-4956-666B-D750-43C537073F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08544" y="3367504"/>
            <a:ext cx="600497" cy="626325"/>
          </a:xfrm>
          <a:prstGeom prst="rect">
            <a:avLst/>
          </a:prstGeom>
        </p:spPr>
      </p:pic>
      <p:sp>
        <p:nvSpPr>
          <p:cNvPr id="164" name="TextBox 163">
            <a:extLst>
              <a:ext uri="{FF2B5EF4-FFF2-40B4-BE49-F238E27FC236}">
                <a16:creationId xmlns:a16="http://schemas.microsoft.com/office/drawing/2014/main" id="{7129CCB2-18B4-5300-74E3-5976415768A4}"/>
              </a:ext>
            </a:extLst>
          </p:cNvPr>
          <p:cNvSpPr txBox="1"/>
          <p:nvPr/>
        </p:nvSpPr>
        <p:spPr>
          <a:xfrm>
            <a:off x="9978359" y="3955227"/>
            <a:ext cx="1057597" cy="461665"/>
          </a:xfrm>
          <a:prstGeom prst="rect">
            <a:avLst/>
          </a:prstGeom>
          <a:noFill/>
        </p:spPr>
        <p:txBody>
          <a:bodyPr wrap="none" rtlCol="0">
            <a:spAutoFit/>
          </a:bodyPr>
          <a:lstStyle/>
          <a:p>
            <a:pPr algn="ctr" defTabSz="1218987"/>
            <a:r>
              <a:rPr lang="en-US" sz="1200" b="1" dirty="0">
                <a:solidFill>
                  <a:srgbClr val="91C26C">
                    <a:lumMod val="50000"/>
                  </a:srgbClr>
                </a:solidFill>
                <a:latin typeface="Calibri" panose="020F0502020204030204" pitchFamily="34" charset="0"/>
                <a:cs typeface="Calibri" panose="020F0502020204030204" pitchFamily="34" charset="0"/>
              </a:rPr>
              <a:t>Enzymatic</a:t>
            </a:r>
            <a:br>
              <a:rPr lang="en-US" sz="1200" b="1" dirty="0">
                <a:solidFill>
                  <a:srgbClr val="91C26C">
                    <a:lumMod val="50000"/>
                  </a:srgbClr>
                </a:solidFill>
                <a:latin typeface="Calibri" panose="020F0502020204030204" pitchFamily="34" charset="0"/>
                <a:cs typeface="Calibri" panose="020F0502020204030204" pitchFamily="34" charset="0"/>
              </a:rPr>
            </a:br>
            <a:r>
              <a:rPr lang="en-US" sz="1200" b="1" dirty="0">
                <a:solidFill>
                  <a:srgbClr val="91C26C">
                    <a:lumMod val="50000"/>
                  </a:srgbClr>
                </a:solidFill>
                <a:latin typeface="Calibri" panose="020F0502020204030204" pitchFamily="34" charset="0"/>
                <a:cs typeface="Calibri" panose="020F0502020204030204" pitchFamily="34" charset="0"/>
              </a:rPr>
              <a:t>modifications</a:t>
            </a:r>
          </a:p>
        </p:txBody>
      </p:sp>
      <p:sp>
        <p:nvSpPr>
          <p:cNvPr id="165" name="TextBox 164">
            <a:extLst>
              <a:ext uri="{FF2B5EF4-FFF2-40B4-BE49-F238E27FC236}">
                <a16:creationId xmlns:a16="http://schemas.microsoft.com/office/drawing/2014/main" id="{0D58EF5F-9762-D466-4725-1AAD4B24E219}"/>
              </a:ext>
            </a:extLst>
          </p:cNvPr>
          <p:cNvSpPr txBox="1"/>
          <p:nvPr/>
        </p:nvSpPr>
        <p:spPr>
          <a:xfrm>
            <a:off x="9998444" y="2070639"/>
            <a:ext cx="1057597" cy="461665"/>
          </a:xfrm>
          <a:prstGeom prst="rect">
            <a:avLst/>
          </a:prstGeom>
          <a:noFill/>
        </p:spPr>
        <p:txBody>
          <a:bodyPr wrap="none" rtlCol="0">
            <a:spAutoFit/>
          </a:bodyPr>
          <a:lstStyle/>
          <a:p>
            <a:pPr algn="ctr" defTabSz="1218987"/>
            <a:r>
              <a:rPr lang="en-US" sz="1200" b="1" dirty="0">
                <a:solidFill>
                  <a:srgbClr val="2E74B6"/>
                </a:solidFill>
                <a:latin typeface="Calibri" panose="020F0502020204030204" pitchFamily="34" charset="0"/>
                <a:cs typeface="Calibri" panose="020F0502020204030204" pitchFamily="34" charset="0"/>
              </a:rPr>
              <a:t>Chemical</a:t>
            </a:r>
            <a:br>
              <a:rPr lang="en-US" sz="1200" b="1" dirty="0">
                <a:solidFill>
                  <a:srgbClr val="2E74B6"/>
                </a:solidFill>
                <a:latin typeface="Calibri" panose="020F0502020204030204" pitchFamily="34" charset="0"/>
                <a:cs typeface="Calibri" panose="020F0502020204030204" pitchFamily="34" charset="0"/>
              </a:rPr>
            </a:br>
            <a:r>
              <a:rPr lang="en-US" sz="1200" b="1" dirty="0">
                <a:solidFill>
                  <a:srgbClr val="2E74B6"/>
                </a:solidFill>
                <a:latin typeface="Calibri" panose="020F0502020204030204" pitchFamily="34" charset="0"/>
                <a:cs typeface="Calibri" panose="020F0502020204030204" pitchFamily="34" charset="0"/>
              </a:rPr>
              <a:t>modifications</a:t>
            </a:r>
          </a:p>
        </p:txBody>
      </p:sp>
      <p:sp>
        <p:nvSpPr>
          <p:cNvPr id="166" name="TextBox 165">
            <a:extLst>
              <a:ext uri="{FF2B5EF4-FFF2-40B4-BE49-F238E27FC236}">
                <a16:creationId xmlns:a16="http://schemas.microsoft.com/office/drawing/2014/main" id="{E2B3437D-40A2-EC03-2DE0-B4ED51BB957F}"/>
              </a:ext>
            </a:extLst>
          </p:cNvPr>
          <p:cNvSpPr txBox="1"/>
          <p:nvPr/>
        </p:nvSpPr>
        <p:spPr>
          <a:xfrm>
            <a:off x="10659784" y="1470472"/>
            <a:ext cx="1669648" cy="830997"/>
          </a:xfrm>
          <a:prstGeom prst="rect">
            <a:avLst/>
          </a:prstGeom>
          <a:noFill/>
        </p:spPr>
        <p:txBody>
          <a:bodyPr wrap="square" rtlCol="0">
            <a:spAutoFit/>
          </a:bodyPr>
          <a:lstStyle/>
          <a:p>
            <a:pPr algn="ctr" defTabSz="913852"/>
            <a:r>
              <a:rPr lang="en-US" sz="1200" b="1" dirty="0">
                <a:solidFill>
                  <a:srgbClr val="2E74B6"/>
                </a:solidFill>
                <a:latin typeface="Calibri" panose="020F0502020204030204" pitchFamily="34" charset="0"/>
                <a:cs typeface="Calibri" panose="020F0502020204030204" pitchFamily="34" charset="0"/>
              </a:rPr>
              <a:t>~1M</a:t>
            </a:r>
            <a:br>
              <a:rPr lang="en-US" sz="1200" b="1" dirty="0">
                <a:solidFill>
                  <a:srgbClr val="2E74B6"/>
                </a:solidFill>
                <a:latin typeface="Calibri" panose="020F0502020204030204" pitchFamily="34" charset="0"/>
                <a:cs typeface="Calibri" panose="020F0502020204030204" pitchFamily="34" charset="0"/>
              </a:rPr>
            </a:br>
            <a:r>
              <a:rPr lang="en-US" sz="1200" b="1" dirty="0">
                <a:solidFill>
                  <a:srgbClr val="2E74B6"/>
                </a:solidFill>
                <a:latin typeface="Calibri" panose="020F0502020204030204" pitchFamily="34" charset="0"/>
                <a:cs typeface="Calibri" panose="020F0502020204030204" pitchFamily="34" charset="0"/>
              </a:rPr>
              <a:t>chemical </a:t>
            </a:r>
            <a:br>
              <a:rPr lang="en-US" sz="1200" b="1" dirty="0">
                <a:solidFill>
                  <a:srgbClr val="2E74B6"/>
                </a:solidFill>
                <a:latin typeface="Calibri" panose="020F0502020204030204" pitchFamily="34" charset="0"/>
                <a:cs typeface="Calibri" panose="020F0502020204030204" pitchFamily="34" charset="0"/>
              </a:rPr>
            </a:br>
            <a:r>
              <a:rPr lang="en-US" sz="1200" b="1" dirty="0">
                <a:solidFill>
                  <a:srgbClr val="2E74B6"/>
                </a:solidFill>
                <a:latin typeface="Calibri" panose="020F0502020204030204" pitchFamily="34" charset="0"/>
                <a:cs typeface="Calibri" panose="020F0502020204030204" pitchFamily="34" charset="0"/>
              </a:rPr>
              <a:t>products</a:t>
            </a:r>
            <a:br>
              <a:rPr lang="en-US" sz="1200" b="1" dirty="0">
                <a:solidFill>
                  <a:srgbClr val="2E74B6"/>
                </a:solidFill>
                <a:latin typeface="Calibri" panose="020F0502020204030204" pitchFamily="34" charset="0"/>
                <a:cs typeface="Calibri" panose="020F0502020204030204" pitchFamily="34" charset="0"/>
              </a:rPr>
            </a:br>
            <a:r>
              <a:rPr lang="en-US" sz="1200" b="1" dirty="0">
                <a:solidFill>
                  <a:srgbClr val="2E74B6"/>
                </a:solidFill>
                <a:latin typeface="Calibri" panose="020F0502020204030204" pitchFamily="34" charset="0"/>
                <a:cs typeface="Calibri" panose="020F0502020204030204" pitchFamily="34" charset="0"/>
              </a:rPr>
              <a:t>(labelled 0)</a:t>
            </a:r>
          </a:p>
        </p:txBody>
      </p:sp>
      <p:sp>
        <p:nvSpPr>
          <p:cNvPr id="167" name="TextBox 166">
            <a:extLst>
              <a:ext uri="{FF2B5EF4-FFF2-40B4-BE49-F238E27FC236}">
                <a16:creationId xmlns:a16="http://schemas.microsoft.com/office/drawing/2014/main" id="{399A87D1-963E-DE7A-8B4A-1B1FE13227B1}"/>
              </a:ext>
            </a:extLst>
          </p:cNvPr>
          <p:cNvSpPr txBox="1"/>
          <p:nvPr/>
        </p:nvSpPr>
        <p:spPr>
          <a:xfrm>
            <a:off x="10673968" y="3955633"/>
            <a:ext cx="1669648" cy="830997"/>
          </a:xfrm>
          <a:prstGeom prst="rect">
            <a:avLst/>
          </a:prstGeom>
          <a:noFill/>
        </p:spPr>
        <p:txBody>
          <a:bodyPr wrap="square" rtlCol="0">
            <a:spAutoFit/>
          </a:bodyPr>
          <a:lstStyle/>
          <a:p>
            <a:pPr algn="ctr" defTabSz="913852"/>
            <a:r>
              <a:rPr lang="en-US" sz="1200" b="1" dirty="0">
                <a:solidFill>
                  <a:srgbClr val="538235"/>
                </a:solidFill>
                <a:latin typeface="Calibri" panose="020F0502020204030204" pitchFamily="34" charset="0"/>
                <a:cs typeface="Calibri" panose="020F0502020204030204" pitchFamily="34" charset="0"/>
              </a:rPr>
              <a:t>~1M</a:t>
            </a:r>
            <a:br>
              <a:rPr lang="en-US" sz="1200" b="1" dirty="0">
                <a:solidFill>
                  <a:srgbClr val="538235"/>
                </a:solidFill>
                <a:latin typeface="Calibri" panose="020F0502020204030204" pitchFamily="34" charset="0"/>
                <a:cs typeface="Calibri" panose="020F0502020204030204" pitchFamily="34" charset="0"/>
              </a:rPr>
            </a:br>
            <a:r>
              <a:rPr lang="en-US" sz="1200" b="1" dirty="0">
                <a:solidFill>
                  <a:srgbClr val="538235"/>
                </a:solidFill>
                <a:latin typeface="Calibri" panose="020F0502020204030204" pitchFamily="34" charset="0"/>
                <a:cs typeface="Calibri" panose="020F0502020204030204" pitchFamily="34" charset="0"/>
              </a:rPr>
              <a:t>enzymatic </a:t>
            </a:r>
            <a:br>
              <a:rPr lang="en-US" sz="1200" b="1" dirty="0">
                <a:solidFill>
                  <a:srgbClr val="538235"/>
                </a:solidFill>
                <a:latin typeface="Calibri" panose="020F0502020204030204" pitchFamily="34" charset="0"/>
                <a:cs typeface="Calibri" panose="020F0502020204030204" pitchFamily="34" charset="0"/>
              </a:rPr>
            </a:br>
            <a:r>
              <a:rPr lang="en-US" sz="1200" b="1" dirty="0">
                <a:solidFill>
                  <a:srgbClr val="538235"/>
                </a:solidFill>
                <a:latin typeface="Calibri" panose="020F0502020204030204" pitchFamily="34" charset="0"/>
                <a:cs typeface="Calibri" panose="020F0502020204030204" pitchFamily="34" charset="0"/>
              </a:rPr>
              <a:t>products</a:t>
            </a:r>
            <a:br>
              <a:rPr lang="en-US" sz="1200" b="1" dirty="0">
                <a:solidFill>
                  <a:srgbClr val="538235"/>
                </a:solidFill>
                <a:latin typeface="Calibri" panose="020F0502020204030204" pitchFamily="34" charset="0"/>
                <a:cs typeface="Calibri" panose="020F0502020204030204" pitchFamily="34" charset="0"/>
              </a:rPr>
            </a:br>
            <a:r>
              <a:rPr lang="en-US" sz="1200" b="1" dirty="0">
                <a:solidFill>
                  <a:srgbClr val="538235"/>
                </a:solidFill>
                <a:latin typeface="Calibri" panose="020F0502020204030204" pitchFamily="34" charset="0"/>
                <a:cs typeface="Calibri" panose="020F0502020204030204" pitchFamily="34" charset="0"/>
              </a:rPr>
              <a:t>(labelled 0)</a:t>
            </a:r>
          </a:p>
        </p:txBody>
      </p:sp>
      <mc:AlternateContent xmlns:mc="http://schemas.openxmlformats.org/markup-compatibility/2006">
        <mc:Choice xmlns:a14="http://schemas.microsoft.com/office/drawing/2010/main" Requires="a14">
          <p:sp>
            <p:nvSpPr>
              <p:cNvPr id="168" name="TextBox 167">
                <a:extLst>
                  <a:ext uri="{FF2B5EF4-FFF2-40B4-BE49-F238E27FC236}">
                    <a16:creationId xmlns:a16="http://schemas.microsoft.com/office/drawing/2014/main" id="{520C2C80-E12D-8C6A-BBE1-B3B760837062}"/>
                  </a:ext>
                </a:extLst>
              </p:cNvPr>
              <p:cNvSpPr txBox="1"/>
              <p:nvPr/>
            </p:nvSpPr>
            <p:spPr>
              <a:xfrm>
                <a:off x="5408083" y="5350499"/>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68" name="TextBox 167">
                <a:extLst>
                  <a:ext uri="{FF2B5EF4-FFF2-40B4-BE49-F238E27FC236}">
                    <a16:creationId xmlns:a16="http://schemas.microsoft.com/office/drawing/2014/main" id="{520C2C80-E12D-8C6A-BBE1-B3B760837062}"/>
                  </a:ext>
                </a:extLst>
              </p:cNvPr>
              <p:cNvSpPr txBox="1">
                <a:spLocks noRot="1" noChangeAspect="1" noMove="1" noResize="1" noEditPoints="1" noAdjustHandles="1" noChangeArrowheads="1" noChangeShapeType="1" noTextEdit="1"/>
              </p:cNvSpPr>
              <p:nvPr/>
            </p:nvSpPr>
            <p:spPr>
              <a:xfrm>
                <a:off x="5408083" y="5350499"/>
                <a:ext cx="137858" cy="307777"/>
              </a:xfrm>
              <a:prstGeom prst="rect">
                <a:avLst/>
              </a:prstGeom>
              <a:blipFill>
                <a:blip r:embed="rId15"/>
                <a:stretch>
                  <a:fillRect l="-33333" r="-41667"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64524957-024C-4086-EE2E-3305082C92E0}"/>
                  </a:ext>
                </a:extLst>
              </p:cNvPr>
              <p:cNvSpPr txBox="1"/>
              <p:nvPr/>
            </p:nvSpPr>
            <p:spPr>
              <a:xfrm>
                <a:off x="4265701" y="5350498"/>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69" name="TextBox 168">
                <a:extLst>
                  <a:ext uri="{FF2B5EF4-FFF2-40B4-BE49-F238E27FC236}">
                    <a16:creationId xmlns:a16="http://schemas.microsoft.com/office/drawing/2014/main" id="{64524957-024C-4086-EE2E-3305082C92E0}"/>
                  </a:ext>
                </a:extLst>
              </p:cNvPr>
              <p:cNvSpPr txBox="1">
                <a:spLocks noRot="1" noChangeAspect="1" noMove="1" noResize="1" noEditPoints="1" noAdjustHandles="1" noChangeArrowheads="1" noChangeShapeType="1" noTextEdit="1"/>
              </p:cNvSpPr>
              <p:nvPr/>
            </p:nvSpPr>
            <p:spPr>
              <a:xfrm>
                <a:off x="4265701" y="5350498"/>
                <a:ext cx="137858" cy="307777"/>
              </a:xfrm>
              <a:prstGeom prst="rect">
                <a:avLst/>
              </a:prstGeom>
              <a:blipFill>
                <a:blip r:embed="rId15"/>
                <a:stretch>
                  <a:fillRect l="-45455" r="-45455" b="-4000"/>
                </a:stretch>
              </a:blipFill>
            </p:spPr>
            <p:txBody>
              <a:bodyPr/>
              <a:lstStyle/>
              <a:p>
                <a:r>
                  <a:rPr lang="en-US">
                    <a:noFill/>
                  </a:rPr>
                  <a:t> </a:t>
                </a:r>
              </a:p>
            </p:txBody>
          </p:sp>
        </mc:Fallback>
      </mc:AlternateContent>
      <p:sp>
        <p:nvSpPr>
          <p:cNvPr id="170" name="TextBox 169">
            <a:extLst>
              <a:ext uri="{FF2B5EF4-FFF2-40B4-BE49-F238E27FC236}">
                <a16:creationId xmlns:a16="http://schemas.microsoft.com/office/drawing/2014/main" id="{C6E01350-264C-57D7-86A6-3F5288FA8892}"/>
              </a:ext>
            </a:extLst>
          </p:cNvPr>
          <p:cNvSpPr txBox="1"/>
          <p:nvPr/>
        </p:nvSpPr>
        <p:spPr>
          <a:xfrm>
            <a:off x="8249825" y="1750399"/>
            <a:ext cx="431093"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TE</a:t>
            </a:r>
          </a:p>
        </p:txBody>
      </p:sp>
      <p:sp>
        <p:nvSpPr>
          <p:cNvPr id="172" name="TextBox 171">
            <a:extLst>
              <a:ext uri="{FF2B5EF4-FFF2-40B4-BE49-F238E27FC236}">
                <a16:creationId xmlns:a16="http://schemas.microsoft.com/office/drawing/2014/main" id="{40C530CC-7CC3-D5D6-A192-6010DDFDB328}"/>
              </a:ext>
            </a:extLst>
          </p:cNvPr>
          <p:cNvSpPr txBox="1"/>
          <p:nvPr/>
        </p:nvSpPr>
        <p:spPr>
          <a:xfrm>
            <a:off x="0" y="5705268"/>
            <a:ext cx="12192000" cy="1200329"/>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3. </a:t>
            </a:r>
            <a:r>
              <a:rPr lang="en-US" sz="1200" dirty="0">
                <a:latin typeface="Calibri" panose="020F0502020204030204" pitchFamily="34" charset="0"/>
                <a:cs typeface="Calibri" panose="020F0502020204030204" pitchFamily="34" charset="0"/>
              </a:rPr>
              <a:t>Polyketide libraries and their chemoenzymatically-modified counterparts were synthetically generated to build a training set for a supervised polyketide classification model. Our previously released PKS design tool, RetroTide, was used to build an initial database of polyketide scaffolds by combinatorially assembling chimeric type I PKS designs </a:t>
            </a:r>
            <a:r>
              <a:rPr lang="en-US" sz="1200" i="1" dirty="0">
                <a:latin typeface="Calibri" panose="020F0502020204030204" pitchFamily="34" charset="0"/>
                <a:cs typeface="Calibri" panose="020F0502020204030204" pitchFamily="34" charset="0"/>
              </a:rPr>
              <a:t>in silico</a:t>
            </a:r>
            <a:r>
              <a:rPr lang="en-US" sz="1200" dirty="0">
                <a:latin typeface="Calibri" panose="020F0502020204030204" pitchFamily="34" charset="0"/>
                <a:cs typeface="Calibri" panose="020F0502020204030204" pitchFamily="34" charset="0"/>
              </a:rPr>
              <a:t> with 1) a single loading module, 2) up to 3 extension modules (each with all possible domain architectures, i.e., KS, AT, ACP, and optional KR, DH, and ER domains), and a 3) terminal thioesterase domain allowing for both thiolysis and lactonization offloading reactions, yielding approximately 1 million core polyketide structures (labelled 1) for training. These structures were then modified further via DORAnet for a single step using all synthetic chemistry and enzymatic chemistry reaction templates. For each polyketide, the most chemically similar product from the synthetic chemistry modified set as well as that from the from the enzymatic chemistry modified set was selected, yielding approximately 2 million polyketide variants (labelled 0) to be added to the training set.</a:t>
            </a:r>
          </a:p>
        </p:txBody>
      </p:sp>
      <p:pic>
        <p:nvPicPr>
          <p:cNvPr id="173" name="Picture 2" descr="Image">
            <a:extLst>
              <a:ext uri="{FF2B5EF4-FFF2-40B4-BE49-F238E27FC236}">
                <a16:creationId xmlns:a16="http://schemas.microsoft.com/office/drawing/2014/main" id="{49B0A463-8393-8513-DDCC-AC5216B0CBA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5051" r="25051" b="30622"/>
          <a:stretch/>
        </p:blipFill>
        <p:spPr bwMode="auto">
          <a:xfrm>
            <a:off x="727478" y="563094"/>
            <a:ext cx="641546" cy="647629"/>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2E33C775-C688-B8E7-CBC3-D23E0E5B11C8}"/>
              </a:ext>
            </a:extLst>
          </p:cNvPr>
          <p:cNvSpPr txBox="1"/>
          <p:nvPr/>
        </p:nvSpPr>
        <p:spPr>
          <a:xfrm>
            <a:off x="595866" y="1154359"/>
            <a:ext cx="905376" cy="307777"/>
          </a:xfrm>
          <a:prstGeom prst="rect">
            <a:avLst/>
          </a:prstGeom>
          <a:noFill/>
        </p:spPr>
        <p:txBody>
          <a:bodyPr wrap="none" rtlCol="0">
            <a:spAutoFit/>
          </a:bodyPr>
          <a:lstStyle/>
          <a:p>
            <a:r>
              <a:rPr lang="en-US" sz="1400" b="1" i="1" dirty="0">
                <a:solidFill>
                  <a:srgbClr val="0070C0"/>
                </a:solidFill>
                <a:latin typeface="Calibri" panose="020F0502020204030204" pitchFamily="34" charset="0"/>
                <a:cs typeface="Calibri" panose="020F0502020204030204" pitchFamily="34" charset="0"/>
              </a:rPr>
              <a:t>RetroTide</a:t>
            </a:r>
          </a:p>
        </p:txBody>
      </p:sp>
      <p:grpSp>
        <p:nvGrpSpPr>
          <p:cNvPr id="189" name="Group 188">
            <a:extLst>
              <a:ext uri="{FF2B5EF4-FFF2-40B4-BE49-F238E27FC236}">
                <a16:creationId xmlns:a16="http://schemas.microsoft.com/office/drawing/2014/main" id="{9695E9A2-3871-2A38-9AEA-795FBD7D63E6}"/>
              </a:ext>
            </a:extLst>
          </p:cNvPr>
          <p:cNvGrpSpPr/>
          <p:nvPr/>
        </p:nvGrpSpPr>
        <p:grpSpPr>
          <a:xfrm>
            <a:off x="10165256" y="437929"/>
            <a:ext cx="1296022" cy="1108998"/>
            <a:chOff x="9752738" y="3835754"/>
            <a:chExt cx="1296022" cy="1108998"/>
          </a:xfrm>
        </p:grpSpPr>
        <p:pic>
          <p:nvPicPr>
            <p:cNvPr id="175" name="Graphic 174" descr="Close with solid fill">
              <a:extLst>
                <a:ext uri="{FF2B5EF4-FFF2-40B4-BE49-F238E27FC236}">
                  <a16:creationId xmlns:a16="http://schemas.microsoft.com/office/drawing/2014/main" id="{A9E2225F-38F5-2D5D-5C53-8AA82599BAC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96801" y="4160588"/>
              <a:ext cx="198783" cy="198783"/>
            </a:xfrm>
            <a:prstGeom prst="rect">
              <a:avLst/>
            </a:prstGeom>
          </p:spPr>
        </p:pic>
        <p:pic>
          <p:nvPicPr>
            <p:cNvPr id="176" name="Graphic 175" descr="Direction with solid fill">
              <a:extLst>
                <a:ext uri="{FF2B5EF4-FFF2-40B4-BE49-F238E27FC236}">
                  <a16:creationId xmlns:a16="http://schemas.microsoft.com/office/drawing/2014/main" id="{2C6CC731-C145-E697-CC7E-8CA7CAFE24E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21428722" flipV="1">
              <a:off x="9752738" y="4623801"/>
              <a:ext cx="320951" cy="320951"/>
            </a:xfrm>
            <a:prstGeom prst="rect">
              <a:avLst/>
            </a:prstGeom>
          </p:spPr>
        </p:pic>
        <p:pic>
          <p:nvPicPr>
            <p:cNvPr id="177" name="Graphic 176" descr="Drawing compass outline">
              <a:extLst>
                <a:ext uri="{FF2B5EF4-FFF2-40B4-BE49-F238E27FC236}">
                  <a16:creationId xmlns:a16="http://schemas.microsoft.com/office/drawing/2014/main" id="{73EF0351-C2E5-F220-2912-06BB799A36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1209364">
              <a:off x="9939982" y="3992244"/>
              <a:ext cx="455958" cy="455958"/>
            </a:xfrm>
            <a:prstGeom prst="rect">
              <a:avLst/>
            </a:prstGeom>
          </p:spPr>
        </p:pic>
        <p:sp>
          <p:nvSpPr>
            <p:cNvPr id="178" name="Freeform 177">
              <a:extLst>
                <a:ext uri="{FF2B5EF4-FFF2-40B4-BE49-F238E27FC236}">
                  <a16:creationId xmlns:a16="http://schemas.microsoft.com/office/drawing/2014/main" id="{B9019C12-A7DD-7D41-3A09-F0BB34C468F1}"/>
                </a:ext>
              </a:extLst>
            </p:cNvPr>
            <p:cNvSpPr/>
            <p:nvPr/>
          </p:nvSpPr>
          <p:spPr>
            <a:xfrm>
              <a:off x="10053399" y="4279858"/>
              <a:ext cx="543402" cy="455958"/>
            </a:xfrm>
            <a:custGeom>
              <a:avLst/>
              <a:gdLst>
                <a:gd name="connsiteX0" fmla="*/ 864704 w 864704"/>
                <a:gd name="connsiteY0" fmla="*/ 0 h 725556"/>
                <a:gd name="connsiteX1" fmla="*/ 556591 w 864704"/>
                <a:gd name="connsiteY1" fmla="*/ 89452 h 725556"/>
                <a:gd name="connsiteX2" fmla="*/ 477078 w 864704"/>
                <a:gd name="connsiteY2" fmla="*/ 228600 h 725556"/>
                <a:gd name="connsiteX3" fmla="*/ 427382 w 864704"/>
                <a:gd name="connsiteY3" fmla="*/ 457200 h 725556"/>
                <a:gd name="connsiteX4" fmla="*/ 308113 w 864704"/>
                <a:gd name="connsiteY4" fmla="*/ 665922 h 725556"/>
                <a:gd name="connsiteX5" fmla="*/ 119269 w 864704"/>
                <a:gd name="connsiteY5" fmla="*/ 715617 h 725556"/>
                <a:gd name="connsiteX6" fmla="*/ 0 w 864704"/>
                <a:gd name="connsiteY6" fmla="*/ 725556 h 72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704" h="725556">
                  <a:moveTo>
                    <a:pt x="864704" y="0"/>
                  </a:moveTo>
                  <a:cubicBezTo>
                    <a:pt x="742949" y="25676"/>
                    <a:pt x="621195" y="51352"/>
                    <a:pt x="556591" y="89452"/>
                  </a:cubicBezTo>
                  <a:cubicBezTo>
                    <a:pt x="491987" y="127552"/>
                    <a:pt x="498613" y="167309"/>
                    <a:pt x="477078" y="228600"/>
                  </a:cubicBezTo>
                  <a:cubicBezTo>
                    <a:pt x="455543" y="289891"/>
                    <a:pt x="455543" y="384313"/>
                    <a:pt x="427382" y="457200"/>
                  </a:cubicBezTo>
                  <a:cubicBezTo>
                    <a:pt x="399221" y="530087"/>
                    <a:pt x="359465" y="622853"/>
                    <a:pt x="308113" y="665922"/>
                  </a:cubicBezTo>
                  <a:cubicBezTo>
                    <a:pt x="256761" y="708991"/>
                    <a:pt x="170621" y="705678"/>
                    <a:pt x="119269" y="715617"/>
                  </a:cubicBezTo>
                  <a:cubicBezTo>
                    <a:pt x="67917" y="725556"/>
                    <a:pt x="33958" y="725556"/>
                    <a:pt x="0" y="725556"/>
                  </a:cubicBezTo>
                </a:path>
              </a:pathLst>
            </a:cu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79" name="TextBox 178">
              <a:extLst>
                <a:ext uri="{FF2B5EF4-FFF2-40B4-BE49-F238E27FC236}">
                  <a16:creationId xmlns:a16="http://schemas.microsoft.com/office/drawing/2014/main" id="{A53BB991-5766-9A4B-4477-0549C391C9F3}"/>
                </a:ext>
              </a:extLst>
            </p:cNvPr>
            <p:cNvSpPr txBox="1"/>
            <p:nvPr/>
          </p:nvSpPr>
          <p:spPr>
            <a:xfrm>
              <a:off x="10171212" y="3835754"/>
              <a:ext cx="877548" cy="307777"/>
            </a:xfrm>
            <a:prstGeom prst="rect">
              <a:avLst/>
            </a:prstGeom>
            <a:noFill/>
          </p:spPr>
          <p:txBody>
            <a:bodyPr wrap="none" rtlCol="0">
              <a:spAutoFit/>
            </a:bodyPr>
            <a:lstStyle/>
            <a:p>
              <a:r>
                <a:rPr lang="en-US" sz="1400" b="1" dirty="0">
                  <a:solidFill>
                    <a:srgbClr val="7030A0"/>
                  </a:solidFill>
                  <a:latin typeface="Calibri" panose="020F0502020204030204" pitchFamily="34" charset="0"/>
                  <a:cs typeface="Calibri" panose="020F0502020204030204" pitchFamily="34" charset="0"/>
                </a:rPr>
                <a:t>DORAnet</a:t>
              </a:r>
            </a:p>
          </p:txBody>
        </p:sp>
      </p:grpSp>
      <mc:AlternateContent xmlns:mc="http://schemas.openxmlformats.org/markup-compatibility/2006">
        <mc:Choice xmlns:a14="http://schemas.microsoft.com/office/drawing/2010/main" Requires="a14">
          <p:sp>
            <p:nvSpPr>
              <p:cNvPr id="180" name="TextBox 179">
                <a:extLst>
                  <a:ext uri="{FF2B5EF4-FFF2-40B4-BE49-F238E27FC236}">
                    <a16:creationId xmlns:a16="http://schemas.microsoft.com/office/drawing/2014/main" id="{8CBEB25C-A166-B9C7-6347-4480A09C96A6}"/>
                  </a:ext>
                </a:extLst>
              </p:cNvPr>
              <p:cNvSpPr txBox="1"/>
              <p:nvPr/>
            </p:nvSpPr>
            <p:spPr>
              <a:xfrm>
                <a:off x="651191" y="5208797"/>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80" name="TextBox 179">
                <a:extLst>
                  <a:ext uri="{FF2B5EF4-FFF2-40B4-BE49-F238E27FC236}">
                    <a16:creationId xmlns:a16="http://schemas.microsoft.com/office/drawing/2014/main" id="{8CBEB25C-A166-B9C7-6347-4480A09C96A6}"/>
                  </a:ext>
                </a:extLst>
              </p:cNvPr>
              <p:cNvSpPr txBox="1">
                <a:spLocks noRot="1" noChangeAspect="1" noMove="1" noResize="1" noEditPoints="1" noAdjustHandles="1" noChangeArrowheads="1" noChangeShapeType="1" noTextEdit="1"/>
              </p:cNvSpPr>
              <p:nvPr/>
            </p:nvSpPr>
            <p:spPr>
              <a:xfrm>
                <a:off x="651191" y="5208797"/>
                <a:ext cx="137858" cy="307777"/>
              </a:xfrm>
              <a:prstGeom prst="rect">
                <a:avLst/>
              </a:prstGeom>
              <a:blipFill>
                <a:blip r:embed="rId23"/>
                <a:stretch>
                  <a:fillRect l="-45455" r="-45455" b="-3846"/>
                </a:stretch>
              </a:blipFill>
            </p:spPr>
            <p:txBody>
              <a:bodyPr/>
              <a:lstStyle/>
              <a:p>
                <a:r>
                  <a:rPr lang="en-US">
                    <a:noFill/>
                  </a:rPr>
                  <a:t> </a:t>
                </a:r>
              </a:p>
            </p:txBody>
          </p:sp>
        </mc:Fallback>
      </mc:AlternateContent>
      <p:sp>
        <p:nvSpPr>
          <p:cNvPr id="185" name="TextBox 184">
            <a:extLst>
              <a:ext uri="{FF2B5EF4-FFF2-40B4-BE49-F238E27FC236}">
                <a16:creationId xmlns:a16="http://schemas.microsoft.com/office/drawing/2014/main" id="{FF953051-ECC3-24C3-55E1-381766D0338B}"/>
              </a:ext>
            </a:extLst>
          </p:cNvPr>
          <p:cNvSpPr txBox="1"/>
          <p:nvPr/>
        </p:nvSpPr>
        <p:spPr>
          <a:xfrm>
            <a:off x="3236214" y="-12395"/>
            <a:ext cx="3340814" cy="369332"/>
          </a:xfrm>
          <a:prstGeom prst="rect">
            <a:avLst/>
          </a:prstGeom>
          <a:noFill/>
        </p:spPr>
        <p:txBody>
          <a:bodyPr wrap="square" rtlCol="0">
            <a:spAutoFit/>
          </a:bodyPr>
          <a:lstStyle/>
          <a:p>
            <a:r>
              <a:rPr lang="en-US" b="1" dirty="0"/>
              <a:t>Step 1: generate polyketides</a:t>
            </a:r>
          </a:p>
        </p:txBody>
      </p:sp>
      <p:sp>
        <p:nvSpPr>
          <p:cNvPr id="186" name="Rounded Rectangle 185">
            <a:extLst>
              <a:ext uri="{FF2B5EF4-FFF2-40B4-BE49-F238E27FC236}">
                <a16:creationId xmlns:a16="http://schemas.microsoft.com/office/drawing/2014/main" id="{D3D06B94-1E6E-B5DB-D7EA-5DB5DEFA5DFD}"/>
              </a:ext>
            </a:extLst>
          </p:cNvPr>
          <p:cNvSpPr/>
          <p:nvPr/>
        </p:nvSpPr>
        <p:spPr>
          <a:xfrm>
            <a:off x="10017816" y="323848"/>
            <a:ext cx="2008762" cy="537646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C08E097A-6E8A-8E9D-5831-EF7AEF9B1623}"/>
              </a:ext>
            </a:extLst>
          </p:cNvPr>
          <p:cNvSpPr txBox="1"/>
          <p:nvPr/>
        </p:nvSpPr>
        <p:spPr>
          <a:xfrm>
            <a:off x="9351790" y="-7983"/>
            <a:ext cx="3340814" cy="369332"/>
          </a:xfrm>
          <a:prstGeom prst="rect">
            <a:avLst/>
          </a:prstGeom>
          <a:noFill/>
        </p:spPr>
        <p:txBody>
          <a:bodyPr wrap="square" rtlCol="0">
            <a:spAutoFit/>
          </a:bodyPr>
          <a:lstStyle/>
          <a:p>
            <a:r>
              <a:rPr lang="en-US" b="1" dirty="0"/>
              <a:t>Step 2: modify polyketides</a:t>
            </a:r>
          </a:p>
        </p:txBody>
      </p:sp>
      <p:cxnSp>
        <p:nvCxnSpPr>
          <p:cNvPr id="191" name="Straight Arrow Connector 190">
            <a:extLst>
              <a:ext uri="{FF2B5EF4-FFF2-40B4-BE49-F238E27FC236}">
                <a16:creationId xmlns:a16="http://schemas.microsoft.com/office/drawing/2014/main" id="{9319C1B2-AD29-BCF1-2025-6106F436127F}"/>
              </a:ext>
            </a:extLst>
          </p:cNvPr>
          <p:cNvCxnSpPr>
            <a:cxnSpLocks/>
          </p:cNvCxnSpPr>
          <p:nvPr/>
        </p:nvCxnSpPr>
        <p:spPr>
          <a:xfrm flipV="1">
            <a:off x="9574028" y="3187614"/>
            <a:ext cx="44044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93" name="Picture 192" descr="A green object with black background&#10;&#10;AI-generated content may be incorrect.">
            <a:extLst>
              <a:ext uri="{FF2B5EF4-FFF2-40B4-BE49-F238E27FC236}">
                <a16:creationId xmlns:a16="http://schemas.microsoft.com/office/drawing/2014/main" id="{E0D96D6C-CB74-CD35-D511-C7DA7D51E24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0173892" y="3457032"/>
            <a:ext cx="523220" cy="609290"/>
          </a:xfrm>
          <a:prstGeom prst="rect">
            <a:avLst/>
          </a:prstGeom>
        </p:spPr>
      </p:pic>
      <p:pic>
        <p:nvPicPr>
          <p:cNvPr id="195" name="Graphic 194">
            <a:extLst>
              <a:ext uri="{FF2B5EF4-FFF2-40B4-BE49-F238E27FC236}">
                <a16:creationId xmlns:a16="http://schemas.microsoft.com/office/drawing/2014/main" id="{0EC18E4F-E942-D222-48ED-DECCFB953E9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997408" y="2397795"/>
            <a:ext cx="627733" cy="627733"/>
          </a:xfrm>
          <a:prstGeom prst="rect">
            <a:avLst/>
          </a:prstGeom>
        </p:spPr>
      </p:pic>
      <p:pic>
        <p:nvPicPr>
          <p:cNvPr id="196" name="Picture 195">
            <a:extLst>
              <a:ext uri="{FF2B5EF4-FFF2-40B4-BE49-F238E27FC236}">
                <a16:creationId xmlns:a16="http://schemas.microsoft.com/office/drawing/2014/main" id="{36DAAC35-1CD8-C7F3-CFBA-E0EB75D45F91}"/>
              </a:ext>
            </a:extLst>
          </p:cNvPr>
          <p:cNvPicPr>
            <a:picLocks noChangeAspect="1"/>
          </p:cNvPicPr>
          <p:nvPr/>
        </p:nvPicPr>
        <p:blipFill>
          <a:blip r:embed="rId27"/>
          <a:stretch>
            <a:fillRect/>
          </a:stretch>
        </p:blipFill>
        <p:spPr>
          <a:xfrm>
            <a:off x="8790883" y="3680666"/>
            <a:ext cx="749300" cy="723900"/>
          </a:xfrm>
          <a:prstGeom prst="rect">
            <a:avLst/>
          </a:prstGeom>
        </p:spPr>
      </p:pic>
    </p:spTree>
    <p:extLst>
      <p:ext uri="{BB962C8B-B14F-4D97-AF65-F5344CB8AC3E}">
        <p14:creationId xmlns:p14="http://schemas.microsoft.com/office/powerpoint/2010/main" val="241614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64056-2090-4949-6A7C-70087ECBDE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8D5D79A-7339-6DCA-F5F9-5DAF4CE8644A}"/>
              </a:ext>
            </a:extLst>
          </p:cNvPr>
          <p:cNvSpPr txBox="1"/>
          <p:nvPr/>
        </p:nvSpPr>
        <p:spPr>
          <a:xfrm>
            <a:off x="0" y="5705268"/>
            <a:ext cx="12192000" cy="1200329"/>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4. </a:t>
            </a:r>
            <a:r>
              <a:rPr lang="en-US" sz="1200" dirty="0">
                <a:latin typeface="Calibri" panose="020F0502020204030204" pitchFamily="34" charset="0"/>
                <a:cs typeface="Calibri" panose="020F0502020204030204" pitchFamily="34" charset="0"/>
              </a:rPr>
              <a:t>Architecture of supervised GNN. Input SMILES strings are parsed with RDKit into molecular graphs in which atoms are represented as nodes and bonds as edges. Each atom is encoded as a 40-dimensional one-hot feature vector capturing atomic number, degree, formal charge, hydrogen count, hybridization, aromaticity, and ring membership, while each bond is encoded as a 5-dimensional one-hot vector indicating bond type or self-loop. Node features are projected into a 256-dimensional hidden space via a learned linear transformation, and edge features are incorporated directly at the attention computation step. The backbone consists of 3 stacked graph attention layers, each with 4 multi-head attention heads, residual connections, LayerNorm, ELU activation, and dropout (</a:t>
            </a:r>
            <a:r>
              <a:rPr lang="en-US" sz="1200" i="1" dirty="0">
                <a:latin typeface="Calibri" panose="020F0502020204030204" pitchFamily="34" charset="0"/>
                <a:cs typeface="Calibri" panose="020F0502020204030204" pitchFamily="34" charset="0"/>
              </a:rPr>
              <a:t>p</a:t>
            </a:r>
            <a:r>
              <a:rPr lang="en-US" sz="1200" dirty="0">
                <a:latin typeface="Calibri" panose="020F0502020204030204" pitchFamily="34" charset="0"/>
                <a:cs typeface="Calibri" panose="020F0502020204030204" pitchFamily="34" charset="0"/>
              </a:rPr>
              <a:t> = 0.1). After the final attention layer, node embeddings are mean-pooled to produce a single graph-level representation, which is passed through a two-layer classification head with sigmoid activation to yield the predicted probability of the input molecule being a polyketide synthase (PKS) product. </a:t>
            </a:r>
          </a:p>
        </p:txBody>
      </p:sp>
      <p:sp>
        <p:nvSpPr>
          <p:cNvPr id="3" name="TextBox 2">
            <a:extLst>
              <a:ext uri="{FF2B5EF4-FFF2-40B4-BE49-F238E27FC236}">
                <a16:creationId xmlns:a16="http://schemas.microsoft.com/office/drawing/2014/main" id="{A271B3BE-249B-76AD-0141-145A8F6DB6CC}"/>
              </a:ext>
            </a:extLst>
          </p:cNvPr>
          <p:cNvSpPr txBox="1"/>
          <p:nvPr/>
        </p:nvSpPr>
        <p:spPr>
          <a:xfrm>
            <a:off x="-14020" y="3311911"/>
            <a:ext cx="1949444" cy="261610"/>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“O=C1C=C(O)C=CO1”</a:t>
            </a:r>
          </a:p>
        </p:txBody>
      </p:sp>
      <p:pic>
        <p:nvPicPr>
          <p:cNvPr id="2" name="Picture 1">
            <a:extLst>
              <a:ext uri="{FF2B5EF4-FFF2-40B4-BE49-F238E27FC236}">
                <a16:creationId xmlns:a16="http://schemas.microsoft.com/office/drawing/2014/main" id="{525356F5-FFAA-18AE-9623-E996C7B8764A}"/>
              </a:ext>
            </a:extLst>
          </p:cNvPr>
          <p:cNvPicPr>
            <a:picLocks noChangeAspect="1"/>
          </p:cNvPicPr>
          <p:nvPr/>
        </p:nvPicPr>
        <p:blipFill>
          <a:blip r:embed="rId2"/>
          <a:stretch>
            <a:fillRect/>
          </a:stretch>
        </p:blipFill>
        <p:spPr>
          <a:xfrm>
            <a:off x="407245" y="2438585"/>
            <a:ext cx="727772" cy="873326"/>
          </a:xfrm>
          <a:prstGeom prst="rect">
            <a:avLst/>
          </a:prstGeom>
        </p:spPr>
      </p:pic>
      <p:sp>
        <p:nvSpPr>
          <p:cNvPr id="5" name="TextBox 4">
            <a:extLst>
              <a:ext uri="{FF2B5EF4-FFF2-40B4-BE49-F238E27FC236}">
                <a16:creationId xmlns:a16="http://schemas.microsoft.com/office/drawing/2014/main" id="{0B6FE24D-1E11-85A5-A890-FD5567F95AC9}"/>
              </a:ext>
            </a:extLst>
          </p:cNvPr>
          <p:cNvSpPr txBox="1"/>
          <p:nvPr/>
        </p:nvSpPr>
        <p:spPr>
          <a:xfrm>
            <a:off x="184116" y="3540068"/>
            <a:ext cx="950901" cy="261610"/>
          </a:xfrm>
          <a:prstGeom prst="rect">
            <a:avLst/>
          </a:prstGeom>
          <a:noFill/>
        </p:spPr>
        <p:txBody>
          <a:bodyPr wrap="none" rtlCol="0">
            <a:spAutoFit/>
          </a:bodyPr>
          <a:lstStyle/>
          <a:p>
            <a:r>
              <a:rPr lang="en-US" sz="1100" b="1" dirty="0">
                <a:latin typeface="Calibri" panose="020F0502020204030204" pitchFamily="34" charset="0"/>
                <a:cs typeface="Calibri" panose="020F0502020204030204" pitchFamily="34" charset="0"/>
              </a:rPr>
              <a:t>SMILES input</a:t>
            </a:r>
          </a:p>
        </p:txBody>
      </p:sp>
      <p:cxnSp>
        <p:nvCxnSpPr>
          <p:cNvPr id="8" name="Straight Arrow Connector 7">
            <a:extLst>
              <a:ext uri="{FF2B5EF4-FFF2-40B4-BE49-F238E27FC236}">
                <a16:creationId xmlns:a16="http://schemas.microsoft.com/office/drawing/2014/main" id="{9AFC608D-E777-1FFB-F557-B4BA4AE08653}"/>
              </a:ext>
            </a:extLst>
          </p:cNvPr>
          <p:cNvCxnSpPr>
            <a:cxnSpLocks/>
          </p:cNvCxnSpPr>
          <p:nvPr/>
        </p:nvCxnSpPr>
        <p:spPr>
          <a:xfrm>
            <a:off x="1083945" y="2771736"/>
            <a:ext cx="397269"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49807BC1-EE7A-FA82-5263-F8218AD758F7}"/>
              </a:ext>
            </a:extLst>
          </p:cNvPr>
          <p:cNvGrpSpPr/>
          <p:nvPr/>
        </p:nvGrpSpPr>
        <p:grpSpPr>
          <a:xfrm>
            <a:off x="1623784" y="2499544"/>
            <a:ext cx="623280" cy="751409"/>
            <a:chOff x="2814162" y="2932209"/>
            <a:chExt cx="623280" cy="751409"/>
          </a:xfrm>
        </p:grpSpPr>
        <p:cxnSp>
          <p:nvCxnSpPr>
            <p:cNvPr id="96" name="Straight Connector 95">
              <a:extLst>
                <a:ext uri="{FF2B5EF4-FFF2-40B4-BE49-F238E27FC236}">
                  <a16:creationId xmlns:a16="http://schemas.microsoft.com/office/drawing/2014/main" id="{F2160EC4-F985-4AA5-2638-0334ED09C7A0}"/>
                </a:ext>
              </a:extLst>
            </p:cNvPr>
            <p:cNvCxnSpPr>
              <a:cxnSpLocks/>
            </p:cNvCxnSpPr>
            <p:nvPr/>
          </p:nvCxnSpPr>
          <p:spPr>
            <a:xfrm flipV="1">
              <a:off x="3039936" y="3442716"/>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B5A6738-9890-1F20-449F-4055F54FA00C}"/>
                </a:ext>
              </a:extLst>
            </p:cNvPr>
            <p:cNvCxnSpPr>
              <a:cxnSpLocks/>
            </p:cNvCxnSpPr>
            <p:nvPr/>
          </p:nvCxnSpPr>
          <p:spPr>
            <a:xfrm rot="3591018" flipV="1">
              <a:off x="3286212" y="2931377"/>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D058AEC5-1DA0-362F-A31F-85B9B54EE7DE}"/>
                </a:ext>
              </a:extLst>
            </p:cNvPr>
            <p:cNvCxnSpPr>
              <a:cxnSpLocks/>
            </p:cNvCxnSpPr>
            <p:nvPr/>
          </p:nvCxnSpPr>
          <p:spPr>
            <a:xfrm rot="3591018" flipV="1">
              <a:off x="3321935" y="2992879"/>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3CC50A6-8EC8-9B07-C82D-0C21132F2C81}"/>
                </a:ext>
              </a:extLst>
            </p:cNvPr>
            <p:cNvCxnSpPr>
              <a:cxnSpLocks/>
            </p:cNvCxnSpPr>
            <p:nvPr/>
          </p:nvCxnSpPr>
          <p:spPr>
            <a:xfrm rot="18281382" flipV="1">
              <a:off x="2962605" y="3282642"/>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140B599-325C-CD6D-623F-45729EEEE7E7}"/>
                </a:ext>
              </a:extLst>
            </p:cNvPr>
            <p:cNvCxnSpPr>
              <a:cxnSpLocks/>
              <a:endCxn id="65" idx="5"/>
            </p:cNvCxnSpPr>
            <p:nvPr/>
          </p:nvCxnSpPr>
          <p:spPr>
            <a:xfrm flipV="1">
              <a:off x="2900016" y="3127145"/>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3CA8CBA-1EB4-F90A-D7BE-6B624A5D1C54}"/>
                </a:ext>
              </a:extLst>
            </p:cNvPr>
            <p:cNvCxnSpPr>
              <a:cxnSpLocks/>
            </p:cNvCxnSpPr>
            <p:nvPr/>
          </p:nvCxnSpPr>
          <p:spPr>
            <a:xfrm rot="3591018" flipV="1">
              <a:off x="3101579" y="3250151"/>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946E6ED-91DC-5CD4-6109-E181E4B6C4A0}"/>
                </a:ext>
              </a:extLst>
            </p:cNvPr>
            <p:cNvCxnSpPr>
              <a:cxnSpLocks/>
            </p:cNvCxnSpPr>
            <p:nvPr/>
          </p:nvCxnSpPr>
          <p:spPr>
            <a:xfrm rot="3591018" flipV="1">
              <a:off x="3137302" y="3311653"/>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0CF49E7-EE96-5AB7-929E-ADC56B2F68ED}"/>
                </a:ext>
              </a:extLst>
            </p:cNvPr>
            <p:cNvCxnSpPr>
              <a:cxnSpLocks/>
              <a:endCxn id="65" idx="3"/>
            </p:cNvCxnSpPr>
            <p:nvPr/>
          </p:nvCxnSpPr>
          <p:spPr>
            <a:xfrm flipV="1">
              <a:off x="2828892" y="3127145"/>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9874883-ACAC-CDEC-8532-DB00E585CB0E}"/>
                </a:ext>
              </a:extLst>
            </p:cNvPr>
            <p:cNvCxnSpPr>
              <a:cxnSpLocks/>
            </p:cNvCxnSpPr>
            <p:nvPr/>
          </p:nvCxnSpPr>
          <p:spPr>
            <a:xfrm rot="7481382" flipV="1">
              <a:off x="3137302" y="2928044"/>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423E369-87A8-0C47-E4B5-A67992057CE2}"/>
                </a:ext>
              </a:extLst>
            </p:cNvPr>
            <p:cNvCxnSpPr>
              <a:cxnSpLocks/>
            </p:cNvCxnSpPr>
            <p:nvPr/>
          </p:nvCxnSpPr>
          <p:spPr>
            <a:xfrm rot="14391018" flipV="1">
              <a:off x="2938696" y="2920355"/>
              <a:ext cx="0" cy="157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1BE33D9-32D4-CA19-3A60-96FA6D3B1391}"/>
                </a:ext>
              </a:extLst>
            </p:cNvPr>
            <p:cNvCxnSpPr>
              <a:cxnSpLocks/>
            </p:cNvCxnSpPr>
            <p:nvPr/>
          </p:nvCxnSpPr>
          <p:spPr>
            <a:xfrm flipV="1">
              <a:off x="3210177" y="3130751"/>
              <a:ext cx="0" cy="157033"/>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438A1E59-CED6-22F2-7D28-0F5FB6BA5121}"/>
                </a:ext>
              </a:extLst>
            </p:cNvPr>
            <p:cNvSpPr/>
            <p:nvPr/>
          </p:nvSpPr>
          <p:spPr>
            <a:xfrm>
              <a:off x="3163222" y="3046310"/>
              <a:ext cx="100584" cy="10058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B687C98-8064-55C9-C973-7267329C3D3D}"/>
                </a:ext>
              </a:extLst>
            </p:cNvPr>
            <p:cNvSpPr/>
            <p:nvPr/>
          </p:nvSpPr>
          <p:spPr>
            <a:xfrm rot="10800000">
              <a:off x="3165580" y="3250147"/>
              <a:ext cx="100584" cy="10058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0E6D75-C80C-4CD4-4768-54ED8DA72376}"/>
                </a:ext>
              </a:extLst>
            </p:cNvPr>
            <p:cNvSpPr/>
            <p:nvPr/>
          </p:nvSpPr>
          <p:spPr>
            <a:xfrm rot="14391018">
              <a:off x="2992718" y="3356248"/>
              <a:ext cx="100584" cy="10058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050C1AE6-1C46-E405-BC12-EA830A4A5FE3}"/>
                </a:ext>
              </a:extLst>
            </p:cNvPr>
            <p:cNvSpPr/>
            <p:nvPr/>
          </p:nvSpPr>
          <p:spPr>
            <a:xfrm rot="18281382">
              <a:off x="2819317" y="3243404"/>
              <a:ext cx="100584" cy="10058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D989978-9557-BC7C-5F5B-395FBBF4E37D}"/>
                </a:ext>
              </a:extLst>
            </p:cNvPr>
            <p:cNvSpPr/>
            <p:nvPr/>
          </p:nvSpPr>
          <p:spPr>
            <a:xfrm>
              <a:off x="2814162" y="3041291"/>
              <a:ext cx="100584" cy="10058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18E9980-E348-6668-63B5-A2BBAE6BC109}"/>
                </a:ext>
              </a:extLst>
            </p:cNvPr>
            <p:cNvSpPr/>
            <p:nvPr/>
          </p:nvSpPr>
          <p:spPr>
            <a:xfrm rot="3591018">
              <a:off x="2982696" y="2932209"/>
              <a:ext cx="100584" cy="100584"/>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0EA58095-4CE1-33FE-FE4B-2802D5C76844}"/>
                </a:ext>
              </a:extLst>
            </p:cNvPr>
            <p:cNvSpPr/>
            <p:nvPr/>
          </p:nvSpPr>
          <p:spPr>
            <a:xfrm rot="10800000">
              <a:off x="3336858" y="2942074"/>
              <a:ext cx="100584" cy="100584"/>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9E15EC5-C7EC-5B08-A659-51A2723BE0EC}"/>
                </a:ext>
              </a:extLst>
            </p:cNvPr>
            <p:cNvSpPr/>
            <p:nvPr/>
          </p:nvSpPr>
          <p:spPr>
            <a:xfrm rot="14391018">
              <a:off x="2994111" y="3583034"/>
              <a:ext cx="100584" cy="100584"/>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B55104ED-AABB-1BBE-9ED2-23CEBEC71A27}"/>
              </a:ext>
            </a:extLst>
          </p:cNvPr>
          <p:cNvGrpSpPr/>
          <p:nvPr/>
        </p:nvGrpSpPr>
        <p:grpSpPr>
          <a:xfrm>
            <a:off x="2434844" y="1261053"/>
            <a:ext cx="1051560" cy="417646"/>
            <a:chOff x="3539867" y="2209800"/>
            <a:chExt cx="1051560" cy="417646"/>
          </a:xfrm>
        </p:grpSpPr>
        <p:grpSp>
          <p:nvGrpSpPr>
            <p:cNvPr id="104" name="Group 103">
              <a:extLst>
                <a:ext uri="{FF2B5EF4-FFF2-40B4-BE49-F238E27FC236}">
                  <a16:creationId xmlns:a16="http://schemas.microsoft.com/office/drawing/2014/main" id="{37C3137F-46B7-EB8E-C31F-CE3108A816A8}"/>
                </a:ext>
              </a:extLst>
            </p:cNvPr>
            <p:cNvGrpSpPr/>
            <p:nvPr/>
          </p:nvGrpSpPr>
          <p:grpSpPr>
            <a:xfrm>
              <a:off x="3539867" y="2209800"/>
              <a:ext cx="1051560" cy="210312"/>
              <a:chOff x="3539867" y="2209800"/>
              <a:chExt cx="1051560" cy="210312"/>
            </a:xfrm>
          </p:grpSpPr>
          <p:sp>
            <p:nvSpPr>
              <p:cNvPr id="99" name="Rectangle 98">
                <a:extLst>
                  <a:ext uri="{FF2B5EF4-FFF2-40B4-BE49-F238E27FC236}">
                    <a16:creationId xmlns:a16="http://schemas.microsoft.com/office/drawing/2014/main" id="{742E5263-294F-44B2-9477-2A9C0DB774FB}"/>
                  </a:ext>
                </a:extLst>
              </p:cNvPr>
              <p:cNvSpPr/>
              <p:nvPr/>
            </p:nvSpPr>
            <p:spPr>
              <a:xfrm>
                <a:off x="3539867" y="2209800"/>
                <a:ext cx="210312" cy="2103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052106DB-298D-3AF0-FBE4-AD4EF5DED27C}"/>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A993873-267B-7C8A-2115-E73841DB4962}"/>
                  </a:ext>
                </a:extLst>
              </p:cNvPr>
              <p:cNvSpPr/>
              <p:nvPr/>
            </p:nvSpPr>
            <p:spPr>
              <a:xfrm>
                <a:off x="3960491"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EA8B722-1AF7-EDDA-CE1E-91EA1FB7AE5F}"/>
                  </a:ext>
                </a:extLst>
              </p:cNvPr>
              <p:cNvSpPr/>
              <p:nvPr/>
            </p:nvSpPr>
            <p:spPr>
              <a:xfrm>
                <a:off x="4170803"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430AA9-5E7F-F4E1-9A63-610247EC3833}"/>
                  </a:ext>
                </a:extLst>
              </p:cNvPr>
              <p:cNvSpPr/>
              <p:nvPr/>
            </p:nvSpPr>
            <p:spPr>
              <a:xfrm>
                <a:off x="4381115"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FD48EBA-745E-F3CC-B32C-2CADE81F15FC}"/>
                </a:ext>
              </a:extLst>
            </p:cNvPr>
            <p:cNvGrpSpPr/>
            <p:nvPr/>
          </p:nvGrpSpPr>
          <p:grpSpPr>
            <a:xfrm>
              <a:off x="3539867" y="2417134"/>
              <a:ext cx="1051560" cy="210312"/>
              <a:chOff x="3539867" y="2209800"/>
              <a:chExt cx="1051560" cy="210312"/>
            </a:xfrm>
          </p:grpSpPr>
          <p:sp>
            <p:nvSpPr>
              <p:cNvPr id="106" name="Rectangle 105">
                <a:extLst>
                  <a:ext uri="{FF2B5EF4-FFF2-40B4-BE49-F238E27FC236}">
                    <a16:creationId xmlns:a16="http://schemas.microsoft.com/office/drawing/2014/main" id="{64361786-7E97-45BD-53E6-2AB478740DE0}"/>
                  </a:ext>
                </a:extLst>
              </p:cNvPr>
              <p:cNvSpPr/>
              <p:nvPr/>
            </p:nvSpPr>
            <p:spPr>
              <a:xfrm>
                <a:off x="3539867"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497B9F4-8384-1F7C-BE56-8C81CECB1194}"/>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C78863DE-A3E5-D2CA-4169-69B565E7A1FE}"/>
                  </a:ext>
                </a:extLst>
              </p:cNvPr>
              <p:cNvSpPr/>
              <p:nvPr/>
            </p:nvSpPr>
            <p:spPr>
              <a:xfrm>
                <a:off x="3960491" y="2209800"/>
                <a:ext cx="210312" cy="21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16294ED-3029-1277-1AE8-A6A0896607FF}"/>
                  </a:ext>
                </a:extLst>
              </p:cNvPr>
              <p:cNvSpPr/>
              <p:nvPr/>
            </p:nvSpPr>
            <p:spPr>
              <a:xfrm>
                <a:off x="4170803"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5C544BF-923E-407E-6844-AD2A7024BDB0}"/>
                  </a:ext>
                </a:extLst>
              </p:cNvPr>
              <p:cNvSpPr/>
              <p:nvPr/>
            </p:nvSpPr>
            <p:spPr>
              <a:xfrm>
                <a:off x="4381115"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383BBA52-729B-E9C3-64E1-8B8BA8C7AFA0}"/>
              </a:ext>
            </a:extLst>
          </p:cNvPr>
          <p:cNvGrpSpPr/>
          <p:nvPr/>
        </p:nvGrpSpPr>
        <p:grpSpPr>
          <a:xfrm>
            <a:off x="2434844" y="1678699"/>
            <a:ext cx="1051560" cy="417646"/>
            <a:chOff x="3539867" y="2209800"/>
            <a:chExt cx="1051560" cy="417646"/>
          </a:xfrm>
        </p:grpSpPr>
        <p:grpSp>
          <p:nvGrpSpPr>
            <p:cNvPr id="119" name="Group 118">
              <a:extLst>
                <a:ext uri="{FF2B5EF4-FFF2-40B4-BE49-F238E27FC236}">
                  <a16:creationId xmlns:a16="http://schemas.microsoft.com/office/drawing/2014/main" id="{29E98766-4485-6FE0-3295-C64824DF870A}"/>
                </a:ext>
              </a:extLst>
            </p:cNvPr>
            <p:cNvGrpSpPr/>
            <p:nvPr/>
          </p:nvGrpSpPr>
          <p:grpSpPr>
            <a:xfrm>
              <a:off x="3539867" y="2209800"/>
              <a:ext cx="1051560" cy="210312"/>
              <a:chOff x="3539867" y="2209800"/>
              <a:chExt cx="1051560" cy="210312"/>
            </a:xfrm>
          </p:grpSpPr>
          <p:sp>
            <p:nvSpPr>
              <p:cNvPr id="126" name="Rectangle 125">
                <a:extLst>
                  <a:ext uri="{FF2B5EF4-FFF2-40B4-BE49-F238E27FC236}">
                    <a16:creationId xmlns:a16="http://schemas.microsoft.com/office/drawing/2014/main" id="{764BCA08-62B2-94D2-F5FE-97679ED5301C}"/>
                  </a:ext>
                </a:extLst>
              </p:cNvPr>
              <p:cNvSpPr/>
              <p:nvPr/>
            </p:nvSpPr>
            <p:spPr>
              <a:xfrm>
                <a:off x="3539867"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0C5CBF82-3BC5-85C7-8118-05E4BBD46B3D}"/>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C158A4B-633E-8F62-F77F-944D0117973B}"/>
                  </a:ext>
                </a:extLst>
              </p:cNvPr>
              <p:cNvSpPr/>
              <p:nvPr/>
            </p:nvSpPr>
            <p:spPr>
              <a:xfrm>
                <a:off x="3960491"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CEFD9E1-C2A9-EAEF-30BC-DEADF35960BF}"/>
                  </a:ext>
                </a:extLst>
              </p:cNvPr>
              <p:cNvSpPr/>
              <p:nvPr/>
            </p:nvSpPr>
            <p:spPr>
              <a:xfrm>
                <a:off x="4170803" y="2209800"/>
                <a:ext cx="210312" cy="21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A3AB677-8C3C-D14B-3ECB-2F9701E26E18}"/>
                  </a:ext>
                </a:extLst>
              </p:cNvPr>
              <p:cNvSpPr/>
              <p:nvPr/>
            </p:nvSpPr>
            <p:spPr>
              <a:xfrm>
                <a:off x="4381115" y="2209800"/>
                <a:ext cx="210312" cy="2103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E7A5E18A-FC46-DBD8-38AD-4AF5756A5D80}"/>
                </a:ext>
              </a:extLst>
            </p:cNvPr>
            <p:cNvGrpSpPr/>
            <p:nvPr/>
          </p:nvGrpSpPr>
          <p:grpSpPr>
            <a:xfrm>
              <a:off x="3539867" y="2417134"/>
              <a:ext cx="1051560" cy="210312"/>
              <a:chOff x="3539867" y="2209800"/>
              <a:chExt cx="1051560" cy="210312"/>
            </a:xfrm>
          </p:grpSpPr>
          <p:sp>
            <p:nvSpPr>
              <p:cNvPr id="121" name="Rectangle 120">
                <a:extLst>
                  <a:ext uri="{FF2B5EF4-FFF2-40B4-BE49-F238E27FC236}">
                    <a16:creationId xmlns:a16="http://schemas.microsoft.com/office/drawing/2014/main" id="{B6991DAD-4D3A-BD2E-BE01-1FFEEC19FF68}"/>
                  </a:ext>
                </a:extLst>
              </p:cNvPr>
              <p:cNvSpPr/>
              <p:nvPr/>
            </p:nvSpPr>
            <p:spPr>
              <a:xfrm>
                <a:off x="3539867" y="2209800"/>
                <a:ext cx="210312" cy="21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98AE5D4-99E0-BE78-2025-60A0FF1E5F2A}"/>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FD7246FD-C418-B61F-45AF-5E36A2F762F3}"/>
                  </a:ext>
                </a:extLst>
              </p:cNvPr>
              <p:cNvSpPr/>
              <p:nvPr/>
            </p:nvSpPr>
            <p:spPr>
              <a:xfrm>
                <a:off x="3960491" y="2209800"/>
                <a:ext cx="210312" cy="2103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D8A7D20-8201-28C2-897B-75D3F3D0ECF5}"/>
                  </a:ext>
                </a:extLst>
              </p:cNvPr>
              <p:cNvSpPr/>
              <p:nvPr/>
            </p:nvSpPr>
            <p:spPr>
              <a:xfrm>
                <a:off x="4170803"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9520E7A-9EB8-62DA-CDB3-6C716DA92746}"/>
                  </a:ext>
                </a:extLst>
              </p:cNvPr>
              <p:cNvSpPr/>
              <p:nvPr/>
            </p:nvSpPr>
            <p:spPr>
              <a:xfrm>
                <a:off x="4381115"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0" name="TextBox 149">
            <a:extLst>
              <a:ext uri="{FF2B5EF4-FFF2-40B4-BE49-F238E27FC236}">
                <a16:creationId xmlns:a16="http://schemas.microsoft.com/office/drawing/2014/main" id="{1F55C18C-9EA1-0A10-5040-C6F3743B7D93}"/>
              </a:ext>
            </a:extLst>
          </p:cNvPr>
          <p:cNvSpPr txBox="1"/>
          <p:nvPr/>
        </p:nvSpPr>
        <p:spPr>
          <a:xfrm>
            <a:off x="2441637" y="984054"/>
            <a:ext cx="1087734" cy="276999"/>
          </a:xfrm>
          <a:prstGeom prst="rect">
            <a:avLst/>
          </a:prstGeom>
          <a:noFill/>
        </p:spPr>
        <p:txBody>
          <a:bodyPr wrap="none" rtlCol="0">
            <a:spAutoFit/>
          </a:bodyPr>
          <a:lstStyle/>
          <a:p>
            <a:r>
              <a:rPr lang="en-US" sz="1200" b="1" dirty="0">
                <a:latin typeface="Calibri" panose="020F0502020204030204" pitchFamily="34" charset="0"/>
                <a:cs typeface="Calibri" panose="020F0502020204030204" pitchFamily="34" charset="0"/>
              </a:rPr>
              <a:t>Node features</a:t>
            </a:r>
          </a:p>
        </p:txBody>
      </p:sp>
      <p:sp>
        <p:nvSpPr>
          <p:cNvPr id="155" name="TextBox 154">
            <a:extLst>
              <a:ext uri="{FF2B5EF4-FFF2-40B4-BE49-F238E27FC236}">
                <a16:creationId xmlns:a16="http://schemas.microsoft.com/office/drawing/2014/main" id="{9517A239-8507-8CAB-4A9E-D79711396EA8}"/>
              </a:ext>
            </a:extLst>
          </p:cNvPr>
          <p:cNvSpPr txBox="1"/>
          <p:nvPr/>
        </p:nvSpPr>
        <p:spPr>
          <a:xfrm>
            <a:off x="1281095" y="255205"/>
            <a:ext cx="1805046" cy="646331"/>
          </a:xfrm>
          <a:prstGeom prst="rect">
            <a:avLst/>
          </a:prstGeom>
          <a:noFill/>
        </p:spPr>
        <p:txBody>
          <a:bodyPr wrap="none" rtlCol="0">
            <a:spAutoFit/>
          </a:bodyPr>
          <a:lstStyle/>
          <a:p>
            <a:pPr algn="ctr"/>
            <a:r>
              <a:rPr lang="en-US" b="1" dirty="0">
                <a:latin typeface="Calibri" panose="020F0502020204030204" pitchFamily="34" charset="0"/>
                <a:cs typeface="Calibri" panose="020F0502020204030204" pitchFamily="34" charset="0"/>
              </a:rPr>
              <a:t>Molecular graph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construction</a:t>
            </a:r>
          </a:p>
        </p:txBody>
      </p:sp>
      <p:sp>
        <p:nvSpPr>
          <p:cNvPr id="156" name="TextBox 155">
            <a:extLst>
              <a:ext uri="{FF2B5EF4-FFF2-40B4-BE49-F238E27FC236}">
                <a16:creationId xmlns:a16="http://schemas.microsoft.com/office/drawing/2014/main" id="{5C3EA6DC-B9B9-335D-E290-11E8CFC50FA1}"/>
              </a:ext>
            </a:extLst>
          </p:cNvPr>
          <p:cNvSpPr txBox="1"/>
          <p:nvPr/>
        </p:nvSpPr>
        <p:spPr>
          <a:xfrm>
            <a:off x="5199183" y="255204"/>
            <a:ext cx="1793633" cy="646331"/>
          </a:xfrm>
          <a:prstGeom prst="rect">
            <a:avLst/>
          </a:prstGeom>
          <a:noFill/>
        </p:spPr>
        <p:txBody>
          <a:bodyPr wrap="none" rtlCol="0">
            <a:spAutoFit/>
          </a:bodyPr>
          <a:lstStyle/>
          <a:p>
            <a:pPr algn="ctr"/>
            <a:r>
              <a:rPr lang="en-US" b="1" dirty="0">
                <a:latin typeface="Calibri" panose="020F0502020204030204" pitchFamily="34" charset="0"/>
                <a:cs typeface="Calibri" panose="020F0502020204030204" pitchFamily="34" charset="0"/>
              </a:rPr>
              <a:t>Graph attention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backbone</a:t>
            </a:r>
          </a:p>
        </p:txBody>
      </p:sp>
      <p:sp>
        <p:nvSpPr>
          <p:cNvPr id="157" name="TextBox 156">
            <a:extLst>
              <a:ext uri="{FF2B5EF4-FFF2-40B4-BE49-F238E27FC236}">
                <a16:creationId xmlns:a16="http://schemas.microsoft.com/office/drawing/2014/main" id="{1A863B37-2F57-B9AB-341D-097E6FC56B57}"/>
              </a:ext>
            </a:extLst>
          </p:cNvPr>
          <p:cNvSpPr txBox="1"/>
          <p:nvPr/>
        </p:nvSpPr>
        <p:spPr>
          <a:xfrm>
            <a:off x="9420316" y="393703"/>
            <a:ext cx="2172198"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Readout and pooling</a:t>
            </a:r>
          </a:p>
        </p:txBody>
      </p:sp>
      <p:sp>
        <p:nvSpPr>
          <p:cNvPr id="159" name="TextBox 158">
            <a:extLst>
              <a:ext uri="{FF2B5EF4-FFF2-40B4-BE49-F238E27FC236}">
                <a16:creationId xmlns:a16="http://schemas.microsoft.com/office/drawing/2014/main" id="{F44BD5C8-7D4A-515E-4DAE-4BCE5E1444C2}"/>
              </a:ext>
            </a:extLst>
          </p:cNvPr>
          <p:cNvSpPr txBox="1"/>
          <p:nvPr/>
        </p:nvSpPr>
        <p:spPr>
          <a:xfrm>
            <a:off x="1471358" y="2423652"/>
            <a:ext cx="250325" cy="246157"/>
          </a:xfrm>
          <a:prstGeom prst="rect">
            <a:avLst/>
          </a:prstGeom>
          <a:noFill/>
        </p:spPr>
        <p:txBody>
          <a:bodyPr wrap="none" rtlCol="0">
            <a:spAutoFit/>
          </a:bodyPr>
          <a:lstStyle/>
          <a:p>
            <a:pPr defTabSz="914126"/>
            <a:r>
              <a:rPr lang="en-US" sz="1000" dirty="0">
                <a:solidFill>
                  <a:srgbClr val="FF0000"/>
                </a:solidFill>
                <a:latin typeface="Calibri" panose="020F0502020204030204"/>
              </a:rPr>
              <a:t>1</a:t>
            </a:r>
          </a:p>
        </p:txBody>
      </p:sp>
      <p:sp>
        <p:nvSpPr>
          <p:cNvPr id="160" name="TextBox 159">
            <a:extLst>
              <a:ext uri="{FF2B5EF4-FFF2-40B4-BE49-F238E27FC236}">
                <a16:creationId xmlns:a16="http://schemas.microsoft.com/office/drawing/2014/main" id="{121A73E6-E585-3766-E2A4-4FCFA8E3AB2B}"/>
              </a:ext>
            </a:extLst>
          </p:cNvPr>
          <p:cNvSpPr txBox="1"/>
          <p:nvPr/>
        </p:nvSpPr>
        <p:spPr>
          <a:xfrm>
            <a:off x="1466231" y="2832192"/>
            <a:ext cx="250325" cy="246157"/>
          </a:xfrm>
          <a:prstGeom prst="rect">
            <a:avLst/>
          </a:prstGeom>
          <a:noFill/>
        </p:spPr>
        <p:txBody>
          <a:bodyPr wrap="none" rtlCol="0">
            <a:spAutoFit/>
          </a:bodyPr>
          <a:lstStyle/>
          <a:p>
            <a:pPr defTabSz="914126"/>
            <a:r>
              <a:rPr lang="en-US" sz="1000" dirty="0">
                <a:solidFill>
                  <a:srgbClr val="FF0000"/>
                </a:solidFill>
                <a:latin typeface="Calibri" panose="020F0502020204030204"/>
              </a:rPr>
              <a:t>2</a:t>
            </a:r>
          </a:p>
        </p:txBody>
      </p:sp>
      <p:sp>
        <p:nvSpPr>
          <p:cNvPr id="161" name="TextBox 160">
            <a:extLst>
              <a:ext uri="{FF2B5EF4-FFF2-40B4-BE49-F238E27FC236}">
                <a16:creationId xmlns:a16="http://schemas.microsoft.com/office/drawing/2014/main" id="{12F05ECB-3BA6-3DAE-4B72-9FD8E586477B}"/>
              </a:ext>
            </a:extLst>
          </p:cNvPr>
          <p:cNvSpPr txBox="1"/>
          <p:nvPr/>
        </p:nvSpPr>
        <p:spPr>
          <a:xfrm>
            <a:off x="1820390" y="2940796"/>
            <a:ext cx="250325" cy="246157"/>
          </a:xfrm>
          <a:prstGeom prst="rect">
            <a:avLst/>
          </a:prstGeom>
          <a:noFill/>
        </p:spPr>
        <p:txBody>
          <a:bodyPr wrap="none" rtlCol="0">
            <a:spAutoFit/>
          </a:bodyPr>
          <a:lstStyle/>
          <a:p>
            <a:pPr defTabSz="914126"/>
            <a:r>
              <a:rPr lang="en-US" sz="1000" dirty="0">
                <a:solidFill>
                  <a:srgbClr val="FF0000"/>
                </a:solidFill>
                <a:latin typeface="Calibri" panose="020F0502020204030204"/>
              </a:rPr>
              <a:t>3</a:t>
            </a:r>
          </a:p>
        </p:txBody>
      </p:sp>
      <p:sp>
        <p:nvSpPr>
          <p:cNvPr id="162" name="TextBox 161">
            <a:extLst>
              <a:ext uri="{FF2B5EF4-FFF2-40B4-BE49-F238E27FC236}">
                <a16:creationId xmlns:a16="http://schemas.microsoft.com/office/drawing/2014/main" id="{A2C6C961-4F8F-1A70-EE17-147CCF9BFC47}"/>
              </a:ext>
            </a:extLst>
          </p:cNvPr>
          <p:cNvSpPr txBox="1"/>
          <p:nvPr/>
        </p:nvSpPr>
        <p:spPr>
          <a:xfrm>
            <a:off x="1998876" y="2839205"/>
            <a:ext cx="250325" cy="246157"/>
          </a:xfrm>
          <a:prstGeom prst="rect">
            <a:avLst/>
          </a:prstGeom>
          <a:noFill/>
        </p:spPr>
        <p:txBody>
          <a:bodyPr wrap="none" rtlCol="0">
            <a:spAutoFit/>
          </a:bodyPr>
          <a:lstStyle/>
          <a:p>
            <a:pPr defTabSz="914126"/>
            <a:r>
              <a:rPr lang="en-US" sz="1000" dirty="0">
                <a:solidFill>
                  <a:srgbClr val="FF0000"/>
                </a:solidFill>
                <a:latin typeface="Calibri" panose="020F0502020204030204"/>
              </a:rPr>
              <a:t>4</a:t>
            </a:r>
          </a:p>
        </p:txBody>
      </p:sp>
      <p:sp>
        <p:nvSpPr>
          <p:cNvPr id="163" name="TextBox 162">
            <a:extLst>
              <a:ext uri="{FF2B5EF4-FFF2-40B4-BE49-F238E27FC236}">
                <a16:creationId xmlns:a16="http://schemas.microsoft.com/office/drawing/2014/main" id="{F4D6EC85-AF8E-4692-E038-49AF02756CD0}"/>
              </a:ext>
            </a:extLst>
          </p:cNvPr>
          <p:cNvSpPr txBox="1"/>
          <p:nvPr/>
        </p:nvSpPr>
        <p:spPr>
          <a:xfrm>
            <a:off x="1898434" y="2398425"/>
            <a:ext cx="250325" cy="246157"/>
          </a:xfrm>
          <a:prstGeom prst="rect">
            <a:avLst/>
          </a:prstGeom>
          <a:noFill/>
        </p:spPr>
        <p:txBody>
          <a:bodyPr wrap="none" rtlCol="0">
            <a:spAutoFit/>
          </a:bodyPr>
          <a:lstStyle/>
          <a:p>
            <a:pPr defTabSz="914126"/>
            <a:r>
              <a:rPr lang="en-US" sz="1000" dirty="0">
                <a:solidFill>
                  <a:srgbClr val="FF0000"/>
                </a:solidFill>
                <a:latin typeface="Calibri" panose="020F0502020204030204"/>
              </a:rPr>
              <a:t>5</a:t>
            </a:r>
          </a:p>
        </p:txBody>
      </p:sp>
      <p:sp>
        <p:nvSpPr>
          <p:cNvPr id="164" name="TextBox 163">
            <a:extLst>
              <a:ext uri="{FF2B5EF4-FFF2-40B4-BE49-F238E27FC236}">
                <a16:creationId xmlns:a16="http://schemas.microsoft.com/office/drawing/2014/main" id="{9C4FEEF8-03C1-3C16-4CFD-B9B8278D7B7B}"/>
              </a:ext>
            </a:extLst>
          </p:cNvPr>
          <p:cNvSpPr txBox="1"/>
          <p:nvPr/>
        </p:nvSpPr>
        <p:spPr>
          <a:xfrm>
            <a:off x="1719301" y="2287306"/>
            <a:ext cx="250325" cy="246157"/>
          </a:xfrm>
          <a:prstGeom prst="rect">
            <a:avLst/>
          </a:prstGeom>
          <a:noFill/>
        </p:spPr>
        <p:txBody>
          <a:bodyPr wrap="none" rtlCol="0">
            <a:spAutoFit/>
          </a:bodyPr>
          <a:lstStyle/>
          <a:p>
            <a:pPr defTabSz="914126"/>
            <a:r>
              <a:rPr lang="en-US" sz="1000" dirty="0">
                <a:solidFill>
                  <a:srgbClr val="FF0000"/>
                </a:solidFill>
                <a:latin typeface="Calibri" panose="020F0502020204030204"/>
              </a:rPr>
              <a:t>6</a:t>
            </a:r>
          </a:p>
        </p:txBody>
      </p:sp>
      <p:grpSp>
        <p:nvGrpSpPr>
          <p:cNvPr id="170" name="Group 169">
            <a:extLst>
              <a:ext uri="{FF2B5EF4-FFF2-40B4-BE49-F238E27FC236}">
                <a16:creationId xmlns:a16="http://schemas.microsoft.com/office/drawing/2014/main" id="{DD49487A-A784-9A58-54AF-DE0DAED7C3AD}"/>
              </a:ext>
            </a:extLst>
          </p:cNvPr>
          <p:cNvGrpSpPr/>
          <p:nvPr/>
        </p:nvGrpSpPr>
        <p:grpSpPr>
          <a:xfrm>
            <a:off x="2208118" y="3129186"/>
            <a:ext cx="1442200" cy="1239105"/>
            <a:chOff x="2256247" y="3752195"/>
            <a:chExt cx="1442200" cy="1239105"/>
          </a:xfrm>
        </p:grpSpPr>
        <p:grpSp>
          <p:nvGrpSpPr>
            <p:cNvPr id="158" name="Group 157">
              <a:extLst>
                <a:ext uri="{FF2B5EF4-FFF2-40B4-BE49-F238E27FC236}">
                  <a16:creationId xmlns:a16="http://schemas.microsoft.com/office/drawing/2014/main" id="{5277B9C4-B9FC-203B-EB11-8DC2288B36BA}"/>
                </a:ext>
              </a:extLst>
            </p:cNvPr>
            <p:cNvGrpSpPr/>
            <p:nvPr/>
          </p:nvGrpSpPr>
          <p:grpSpPr>
            <a:xfrm>
              <a:off x="2854847" y="4037352"/>
              <a:ext cx="630936" cy="624980"/>
              <a:chOff x="2858179" y="3210936"/>
              <a:chExt cx="630936" cy="624980"/>
            </a:xfrm>
          </p:grpSpPr>
          <p:sp>
            <p:nvSpPr>
              <p:cNvPr id="141" name="Rectangle 140">
                <a:extLst>
                  <a:ext uri="{FF2B5EF4-FFF2-40B4-BE49-F238E27FC236}">
                    <a16:creationId xmlns:a16="http://schemas.microsoft.com/office/drawing/2014/main" id="{04FA1B80-179D-765C-5D23-E37C5A3FE5AF}"/>
                  </a:ext>
                </a:extLst>
              </p:cNvPr>
              <p:cNvSpPr/>
              <p:nvPr/>
            </p:nvSpPr>
            <p:spPr>
              <a:xfrm>
                <a:off x="2858179" y="3210936"/>
                <a:ext cx="210312" cy="210312"/>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6CF5A0B-5A9A-D8A4-B1E6-6B2039C4D12B}"/>
                  </a:ext>
                </a:extLst>
              </p:cNvPr>
              <p:cNvSpPr/>
              <p:nvPr/>
            </p:nvSpPr>
            <p:spPr>
              <a:xfrm>
                <a:off x="3068491" y="3210936"/>
                <a:ext cx="210312" cy="210312"/>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E896CA0-D9C3-9E4E-F0E1-BCA22B463DBB}"/>
                  </a:ext>
                </a:extLst>
              </p:cNvPr>
              <p:cNvSpPr/>
              <p:nvPr/>
            </p:nvSpPr>
            <p:spPr>
              <a:xfrm>
                <a:off x="3278803" y="3210936"/>
                <a:ext cx="210312" cy="21031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7D839EE-AA99-F3F4-F6F6-53BF17503052}"/>
                  </a:ext>
                </a:extLst>
              </p:cNvPr>
              <p:cNvSpPr/>
              <p:nvPr/>
            </p:nvSpPr>
            <p:spPr>
              <a:xfrm>
                <a:off x="2858179" y="3418270"/>
                <a:ext cx="210312" cy="210312"/>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5198108-B1C3-9C8B-3B93-9755E2531885}"/>
                  </a:ext>
                </a:extLst>
              </p:cNvPr>
              <p:cNvSpPr/>
              <p:nvPr/>
            </p:nvSpPr>
            <p:spPr>
              <a:xfrm>
                <a:off x="3068491" y="3418270"/>
                <a:ext cx="210312" cy="210312"/>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B8BDEED-BEE1-0BB0-0F3A-6E1666BC87C9}"/>
                  </a:ext>
                </a:extLst>
              </p:cNvPr>
              <p:cNvSpPr/>
              <p:nvPr/>
            </p:nvSpPr>
            <p:spPr>
              <a:xfrm>
                <a:off x="3278803" y="3418270"/>
                <a:ext cx="210312" cy="210312"/>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356E35D-0D9E-7B65-B7EF-21FAF60D6DC5}"/>
                  </a:ext>
                </a:extLst>
              </p:cNvPr>
              <p:cNvSpPr/>
              <p:nvPr/>
            </p:nvSpPr>
            <p:spPr>
              <a:xfrm>
                <a:off x="2858179" y="3625604"/>
                <a:ext cx="210312" cy="21031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CFABF525-B2F4-D12B-AE00-A504D9D9319C}"/>
                  </a:ext>
                </a:extLst>
              </p:cNvPr>
              <p:cNvSpPr/>
              <p:nvPr/>
            </p:nvSpPr>
            <p:spPr>
              <a:xfrm>
                <a:off x="3068491" y="3625604"/>
                <a:ext cx="210312" cy="210312"/>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D7C5E94-0880-A2E4-C98E-5312B04B8FC0}"/>
                  </a:ext>
                </a:extLst>
              </p:cNvPr>
              <p:cNvSpPr/>
              <p:nvPr/>
            </p:nvSpPr>
            <p:spPr>
              <a:xfrm>
                <a:off x="3278803" y="3625604"/>
                <a:ext cx="210312" cy="210312"/>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TextBox 150">
              <a:extLst>
                <a:ext uri="{FF2B5EF4-FFF2-40B4-BE49-F238E27FC236}">
                  <a16:creationId xmlns:a16="http://schemas.microsoft.com/office/drawing/2014/main" id="{5F65CBF8-C21C-08CE-17F1-6B8482658B50}"/>
                </a:ext>
              </a:extLst>
            </p:cNvPr>
            <p:cNvSpPr txBox="1"/>
            <p:nvPr/>
          </p:nvSpPr>
          <p:spPr>
            <a:xfrm>
              <a:off x="2649890" y="3752195"/>
              <a:ext cx="1048557" cy="276999"/>
            </a:xfrm>
            <a:prstGeom prst="rect">
              <a:avLst/>
            </a:prstGeom>
            <a:noFill/>
          </p:spPr>
          <p:txBody>
            <a:bodyPr wrap="none" rtlCol="0">
              <a:spAutoFit/>
            </a:bodyPr>
            <a:lstStyle/>
            <a:p>
              <a:r>
                <a:rPr lang="en-US" sz="1200" b="1" dirty="0">
                  <a:latin typeface="Calibri" panose="020F0502020204030204" pitchFamily="34" charset="0"/>
                  <a:cs typeface="Calibri" panose="020F0502020204030204" pitchFamily="34" charset="0"/>
                </a:rPr>
                <a:t>Edge features</a:t>
              </a:r>
            </a:p>
          </p:txBody>
        </p:sp>
        <p:sp>
          <p:nvSpPr>
            <p:cNvPr id="165" name="TextBox 164">
              <a:extLst>
                <a:ext uri="{FF2B5EF4-FFF2-40B4-BE49-F238E27FC236}">
                  <a16:creationId xmlns:a16="http://schemas.microsoft.com/office/drawing/2014/main" id="{50E614DF-4B96-E76D-902D-399812F1C480}"/>
                </a:ext>
              </a:extLst>
            </p:cNvPr>
            <p:cNvSpPr txBox="1"/>
            <p:nvPr/>
          </p:nvSpPr>
          <p:spPr>
            <a:xfrm>
              <a:off x="2256247" y="4004008"/>
              <a:ext cx="582211"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C1=C2</a:t>
              </a:r>
            </a:p>
          </p:txBody>
        </p:sp>
        <p:sp>
          <p:nvSpPr>
            <p:cNvPr id="166" name="TextBox 165">
              <a:extLst>
                <a:ext uri="{FF2B5EF4-FFF2-40B4-BE49-F238E27FC236}">
                  <a16:creationId xmlns:a16="http://schemas.microsoft.com/office/drawing/2014/main" id="{48D6CF31-37E0-3C12-C999-83A7EE93003D}"/>
                </a:ext>
              </a:extLst>
            </p:cNvPr>
            <p:cNvSpPr txBox="1"/>
            <p:nvPr/>
          </p:nvSpPr>
          <p:spPr>
            <a:xfrm>
              <a:off x="2256247" y="4209750"/>
              <a:ext cx="551754"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C2-C3</a:t>
              </a:r>
            </a:p>
          </p:txBody>
        </p:sp>
        <p:sp>
          <p:nvSpPr>
            <p:cNvPr id="167" name="TextBox 166">
              <a:extLst>
                <a:ext uri="{FF2B5EF4-FFF2-40B4-BE49-F238E27FC236}">
                  <a16:creationId xmlns:a16="http://schemas.microsoft.com/office/drawing/2014/main" id="{5CC1793D-A3DA-2BAA-75B5-4F16FC0FE3F4}"/>
                </a:ext>
              </a:extLst>
            </p:cNvPr>
            <p:cNvSpPr txBox="1"/>
            <p:nvPr/>
          </p:nvSpPr>
          <p:spPr>
            <a:xfrm>
              <a:off x="2256247" y="4415492"/>
              <a:ext cx="582211"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C3=C4</a:t>
              </a:r>
            </a:p>
          </p:txBody>
        </p:sp>
        <mc:AlternateContent xmlns:mc="http://schemas.openxmlformats.org/markup-compatibility/2006">
          <mc:Choice xmlns:a14="http://schemas.microsoft.com/office/drawing/2010/main" Requires="a14">
            <p:sp>
              <p:nvSpPr>
                <p:cNvPr id="168" name="TextBox 167">
                  <a:extLst>
                    <a:ext uri="{FF2B5EF4-FFF2-40B4-BE49-F238E27FC236}">
                      <a16:creationId xmlns:a16="http://schemas.microsoft.com/office/drawing/2014/main" id="{67327CF6-E0B4-1BA5-C562-0597E3C3490F}"/>
                    </a:ext>
                  </a:extLst>
                </p:cNvPr>
                <p:cNvSpPr txBox="1"/>
                <p:nvPr/>
              </p:nvSpPr>
              <p:spPr>
                <a:xfrm>
                  <a:off x="3104127" y="4683522"/>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68" name="TextBox 167">
                  <a:extLst>
                    <a:ext uri="{FF2B5EF4-FFF2-40B4-BE49-F238E27FC236}">
                      <a16:creationId xmlns:a16="http://schemas.microsoft.com/office/drawing/2014/main" id="{67327CF6-E0B4-1BA5-C562-0597E3C3490F}"/>
                    </a:ext>
                  </a:extLst>
                </p:cNvPr>
                <p:cNvSpPr txBox="1">
                  <a:spLocks noRot="1" noChangeAspect="1" noMove="1" noResize="1" noEditPoints="1" noAdjustHandles="1" noChangeArrowheads="1" noChangeShapeType="1" noTextEdit="1"/>
                </p:cNvSpPr>
                <p:nvPr/>
              </p:nvSpPr>
              <p:spPr>
                <a:xfrm>
                  <a:off x="3104127" y="4683522"/>
                  <a:ext cx="137858" cy="307777"/>
                </a:xfrm>
                <a:prstGeom prst="rect">
                  <a:avLst/>
                </a:prstGeom>
                <a:blipFill>
                  <a:blip r:embed="rId3"/>
                  <a:stretch>
                    <a:fillRect l="-33333" r="-33333"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3561CF3F-4F5E-0F60-9581-08AAC867D883}"/>
                    </a:ext>
                  </a:extLst>
                </p:cNvPr>
                <p:cNvSpPr txBox="1"/>
                <p:nvPr/>
              </p:nvSpPr>
              <p:spPr>
                <a:xfrm>
                  <a:off x="2479929" y="4683523"/>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169" name="TextBox 168">
                  <a:extLst>
                    <a:ext uri="{FF2B5EF4-FFF2-40B4-BE49-F238E27FC236}">
                      <a16:creationId xmlns:a16="http://schemas.microsoft.com/office/drawing/2014/main" id="{3561CF3F-4F5E-0F60-9581-08AAC867D883}"/>
                    </a:ext>
                  </a:extLst>
                </p:cNvPr>
                <p:cNvSpPr txBox="1">
                  <a:spLocks noRot="1" noChangeAspect="1" noMove="1" noResize="1" noEditPoints="1" noAdjustHandles="1" noChangeArrowheads="1" noChangeShapeType="1" noTextEdit="1"/>
                </p:cNvSpPr>
                <p:nvPr/>
              </p:nvSpPr>
              <p:spPr>
                <a:xfrm>
                  <a:off x="2479929" y="4683523"/>
                  <a:ext cx="137858" cy="307777"/>
                </a:xfrm>
                <a:prstGeom prst="rect">
                  <a:avLst/>
                </a:prstGeom>
                <a:blipFill>
                  <a:blip r:embed="rId3"/>
                  <a:stretch>
                    <a:fillRect l="-33333" r="-33333" b="-3846"/>
                  </a:stretch>
                </a:blipFill>
              </p:spPr>
              <p:txBody>
                <a:bodyPr/>
                <a:lstStyle/>
                <a:p>
                  <a:r>
                    <a:rPr lang="en-US">
                      <a:noFill/>
                    </a:rPr>
                    <a:t> </a:t>
                  </a:r>
                </a:p>
              </p:txBody>
            </p:sp>
          </mc:Fallback>
        </mc:AlternateContent>
      </p:grpSp>
      <p:grpSp>
        <p:nvGrpSpPr>
          <p:cNvPr id="181" name="Group 180">
            <a:extLst>
              <a:ext uri="{FF2B5EF4-FFF2-40B4-BE49-F238E27FC236}">
                <a16:creationId xmlns:a16="http://schemas.microsoft.com/office/drawing/2014/main" id="{EF565136-5AAE-7E58-73A3-62CD840F4E21}"/>
              </a:ext>
            </a:extLst>
          </p:cNvPr>
          <p:cNvGrpSpPr/>
          <p:nvPr/>
        </p:nvGrpSpPr>
        <p:grpSpPr>
          <a:xfrm>
            <a:off x="1848464" y="3380999"/>
            <a:ext cx="365760" cy="359071"/>
            <a:chOff x="2096659" y="3380999"/>
            <a:chExt cx="365760" cy="359071"/>
          </a:xfrm>
        </p:grpSpPr>
        <p:cxnSp>
          <p:nvCxnSpPr>
            <p:cNvPr id="175" name="Straight Arrow Connector 174">
              <a:extLst>
                <a:ext uri="{FF2B5EF4-FFF2-40B4-BE49-F238E27FC236}">
                  <a16:creationId xmlns:a16="http://schemas.microsoft.com/office/drawing/2014/main" id="{6E602B09-26C8-D672-041B-C33B37B98B07}"/>
                </a:ext>
              </a:extLst>
            </p:cNvPr>
            <p:cNvCxnSpPr>
              <a:cxnSpLocks/>
            </p:cNvCxnSpPr>
            <p:nvPr/>
          </p:nvCxnSpPr>
          <p:spPr>
            <a:xfrm>
              <a:off x="2096659" y="3740070"/>
              <a:ext cx="365760" cy="0"/>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9F285E5C-C387-3DC8-6154-6C48F349A04D}"/>
                </a:ext>
              </a:extLst>
            </p:cNvPr>
            <p:cNvCxnSpPr/>
            <p:nvPr/>
          </p:nvCxnSpPr>
          <p:spPr>
            <a:xfrm flipV="1">
              <a:off x="2100827" y="3380999"/>
              <a:ext cx="0" cy="359071"/>
            </a:xfrm>
            <a:prstGeom prst="line">
              <a:avLst/>
            </a:prstGeom>
            <a:ln w="2857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B09A9E61-0828-0075-98AF-951988326037}"/>
              </a:ext>
            </a:extLst>
          </p:cNvPr>
          <p:cNvGrpSpPr/>
          <p:nvPr/>
        </p:nvGrpSpPr>
        <p:grpSpPr>
          <a:xfrm rot="10800000">
            <a:off x="1842358" y="1869275"/>
            <a:ext cx="365760" cy="359071"/>
            <a:chOff x="1750777" y="3380999"/>
            <a:chExt cx="365760" cy="359071"/>
          </a:xfrm>
        </p:grpSpPr>
        <p:cxnSp>
          <p:nvCxnSpPr>
            <p:cNvPr id="183" name="Straight Arrow Connector 182">
              <a:extLst>
                <a:ext uri="{FF2B5EF4-FFF2-40B4-BE49-F238E27FC236}">
                  <a16:creationId xmlns:a16="http://schemas.microsoft.com/office/drawing/2014/main" id="{088891E7-7281-8446-C5B0-820731F2B45B}"/>
                </a:ext>
              </a:extLst>
            </p:cNvPr>
            <p:cNvCxnSpPr>
              <a:cxnSpLocks/>
            </p:cNvCxnSpPr>
            <p:nvPr/>
          </p:nvCxnSpPr>
          <p:spPr>
            <a:xfrm rot="10800000">
              <a:off x="1750777" y="3730131"/>
              <a:ext cx="365760" cy="0"/>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B0C16D3C-FCF4-FD18-7791-CE36A691A7AF}"/>
                </a:ext>
              </a:extLst>
            </p:cNvPr>
            <p:cNvCxnSpPr/>
            <p:nvPr/>
          </p:nvCxnSpPr>
          <p:spPr>
            <a:xfrm flipV="1">
              <a:off x="2100827" y="3380999"/>
              <a:ext cx="0" cy="359071"/>
            </a:xfrm>
            <a:prstGeom prst="line">
              <a:avLst/>
            </a:prstGeom>
            <a:ln w="2857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86" name="TextBox 185">
            <a:extLst>
              <a:ext uri="{FF2B5EF4-FFF2-40B4-BE49-F238E27FC236}">
                <a16:creationId xmlns:a16="http://schemas.microsoft.com/office/drawing/2014/main" id="{A7E05478-9143-053B-3838-AE9C3C2DD372}"/>
              </a:ext>
            </a:extLst>
          </p:cNvPr>
          <p:cNvSpPr txBox="1"/>
          <p:nvPr/>
        </p:nvSpPr>
        <p:spPr>
          <a:xfrm>
            <a:off x="2139300" y="1247952"/>
            <a:ext cx="344966"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C1</a:t>
            </a:r>
          </a:p>
        </p:txBody>
      </p:sp>
      <p:sp>
        <p:nvSpPr>
          <p:cNvPr id="187" name="TextBox 186">
            <a:extLst>
              <a:ext uri="{FF2B5EF4-FFF2-40B4-BE49-F238E27FC236}">
                <a16:creationId xmlns:a16="http://schemas.microsoft.com/office/drawing/2014/main" id="{D9EB8A7A-20E1-4BC3-B946-3937DD3E45C5}"/>
              </a:ext>
            </a:extLst>
          </p:cNvPr>
          <p:cNvSpPr txBox="1"/>
          <p:nvPr/>
        </p:nvSpPr>
        <p:spPr>
          <a:xfrm>
            <a:off x="2139300" y="1446859"/>
            <a:ext cx="344966"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C2</a:t>
            </a:r>
          </a:p>
        </p:txBody>
      </p:sp>
      <p:sp>
        <p:nvSpPr>
          <p:cNvPr id="188" name="TextBox 187">
            <a:extLst>
              <a:ext uri="{FF2B5EF4-FFF2-40B4-BE49-F238E27FC236}">
                <a16:creationId xmlns:a16="http://schemas.microsoft.com/office/drawing/2014/main" id="{2E5C27D1-228B-75B2-692F-0F31A4D4AAA5}"/>
              </a:ext>
            </a:extLst>
          </p:cNvPr>
          <p:cNvSpPr txBox="1"/>
          <p:nvPr/>
        </p:nvSpPr>
        <p:spPr>
          <a:xfrm>
            <a:off x="2139300" y="1645766"/>
            <a:ext cx="344966"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C3</a:t>
            </a:r>
          </a:p>
        </p:txBody>
      </p:sp>
      <p:sp>
        <p:nvSpPr>
          <p:cNvPr id="189" name="TextBox 188">
            <a:extLst>
              <a:ext uri="{FF2B5EF4-FFF2-40B4-BE49-F238E27FC236}">
                <a16:creationId xmlns:a16="http://schemas.microsoft.com/office/drawing/2014/main" id="{B1E57974-51F2-62C7-47EB-BC83F0865104}"/>
              </a:ext>
            </a:extLst>
          </p:cNvPr>
          <p:cNvSpPr txBox="1"/>
          <p:nvPr/>
        </p:nvSpPr>
        <p:spPr>
          <a:xfrm>
            <a:off x="2139300" y="1844673"/>
            <a:ext cx="344966"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C4</a:t>
            </a:r>
          </a:p>
        </p:txBody>
      </p:sp>
      <p:sp>
        <p:nvSpPr>
          <p:cNvPr id="190" name="Right Brace 189">
            <a:extLst>
              <a:ext uri="{FF2B5EF4-FFF2-40B4-BE49-F238E27FC236}">
                <a16:creationId xmlns:a16="http://schemas.microsoft.com/office/drawing/2014/main" id="{D03D97BC-3ED0-41FD-A540-51DD24545D3B}"/>
              </a:ext>
            </a:extLst>
          </p:cNvPr>
          <p:cNvSpPr/>
          <p:nvPr/>
        </p:nvSpPr>
        <p:spPr>
          <a:xfrm>
            <a:off x="3650318" y="1261056"/>
            <a:ext cx="242413" cy="835292"/>
          </a:xfrm>
          <a:prstGeom prst="rightBrac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9" name="Group 198">
            <a:extLst>
              <a:ext uri="{FF2B5EF4-FFF2-40B4-BE49-F238E27FC236}">
                <a16:creationId xmlns:a16="http://schemas.microsoft.com/office/drawing/2014/main" id="{099F626C-CE4F-6386-9E00-D79DD6D9497B}"/>
              </a:ext>
            </a:extLst>
          </p:cNvPr>
          <p:cNvGrpSpPr/>
          <p:nvPr/>
        </p:nvGrpSpPr>
        <p:grpSpPr>
          <a:xfrm>
            <a:off x="5838760" y="1045208"/>
            <a:ext cx="210312" cy="1256586"/>
            <a:chOff x="5201822" y="1273808"/>
            <a:chExt cx="210312" cy="1256586"/>
          </a:xfrm>
        </p:grpSpPr>
        <p:grpSp>
          <p:nvGrpSpPr>
            <p:cNvPr id="197" name="Group 196">
              <a:extLst>
                <a:ext uri="{FF2B5EF4-FFF2-40B4-BE49-F238E27FC236}">
                  <a16:creationId xmlns:a16="http://schemas.microsoft.com/office/drawing/2014/main" id="{6EFB754E-901A-686E-7A68-AF39171D527E}"/>
                </a:ext>
              </a:extLst>
            </p:cNvPr>
            <p:cNvGrpSpPr/>
            <p:nvPr/>
          </p:nvGrpSpPr>
          <p:grpSpPr>
            <a:xfrm rot="5400000">
              <a:off x="4781198" y="1694432"/>
              <a:ext cx="1051560" cy="210312"/>
              <a:chOff x="2835439" y="1462119"/>
              <a:chExt cx="1051560" cy="210312"/>
            </a:xfrm>
          </p:grpSpPr>
          <p:sp>
            <p:nvSpPr>
              <p:cNvPr id="192" name="Rectangle 191">
                <a:extLst>
                  <a:ext uri="{FF2B5EF4-FFF2-40B4-BE49-F238E27FC236}">
                    <a16:creationId xmlns:a16="http://schemas.microsoft.com/office/drawing/2014/main" id="{2DBE2248-686A-1EDE-8289-B67AD42AF284}"/>
                  </a:ext>
                </a:extLst>
              </p:cNvPr>
              <p:cNvSpPr/>
              <p:nvPr/>
            </p:nvSpPr>
            <p:spPr>
              <a:xfrm>
                <a:off x="2835439" y="1462119"/>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6835C98-AFE7-7E07-59A8-7E4DAD864524}"/>
                  </a:ext>
                </a:extLst>
              </p:cNvPr>
              <p:cNvSpPr/>
              <p:nvPr/>
            </p:nvSpPr>
            <p:spPr>
              <a:xfrm>
                <a:off x="3045751" y="1462119"/>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B60BC0A-736B-00A0-8487-8D317FE343FC}"/>
                  </a:ext>
                </a:extLst>
              </p:cNvPr>
              <p:cNvSpPr/>
              <p:nvPr/>
            </p:nvSpPr>
            <p:spPr>
              <a:xfrm>
                <a:off x="3256063" y="1462119"/>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20CF61EA-6337-4898-CF14-A1E621C531D8}"/>
                  </a:ext>
                </a:extLst>
              </p:cNvPr>
              <p:cNvSpPr/>
              <p:nvPr/>
            </p:nvSpPr>
            <p:spPr>
              <a:xfrm>
                <a:off x="3466375" y="1462119"/>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DE7D7B3B-8A1C-F37B-55BC-8DDDC03E2B35}"/>
                  </a:ext>
                </a:extLst>
              </p:cNvPr>
              <p:cNvSpPr/>
              <p:nvPr/>
            </p:nvSpPr>
            <p:spPr>
              <a:xfrm>
                <a:off x="3676687" y="1462119"/>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Rectangle 197">
              <a:extLst>
                <a:ext uri="{FF2B5EF4-FFF2-40B4-BE49-F238E27FC236}">
                  <a16:creationId xmlns:a16="http://schemas.microsoft.com/office/drawing/2014/main" id="{EE7CB0C2-8660-26E2-D86E-64195A224C45}"/>
                </a:ext>
              </a:extLst>
            </p:cNvPr>
            <p:cNvSpPr/>
            <p:nvPr/>
          </p:nvSpPr>
          <p:spPr>
            <a:xfrm rot="5400000">
              <a:off x="5201822" y="2320082"/>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E0892C5B-C209-C6F7-FC11-2479142B2EE8}"/>
              </a:ext>
            </a:extLst>
          </p:cNvPr>
          <p:cNvGrpSpPr/>
          <p:nvPr/>
        </p:nvGrpSpPr>
        <p:grpSpPr>
          <a:xfrm>
            <a:off x="4013678" y="1346252"/>
            <a:ext cx="1306285" cy="646331"/>
            <a:chOff x="4598126" y="2541224"/>
            <a:chExt cx="1306285" cy="646331"/>
          </a:xfrm>
        </p:grpSpPr>
        <p:sp>
          <p:nvSpPr>
            <p:cNvPr id="200" name="Rounded Rectangle 199">
              <a:extLst>
                <a:ext uri="{FF2B5EF4-FFF2-40B4-BE49-F238E27FC236}">
                  <a16:creationId xmlns:a16="http://schemas.microsoft.com/office/drawing/2014/main" id="{286CEEF5-A998-C2BC-B8D1-74D0D2442D35}"/>
                </a:ext>
              </a:extLst>
            </p:cNvPr>
            <p:cNvSpPr/>
            <p:nvPr/>
          </p:nvSpPr>
          <p:spPr>
            <a:xfrm>
              <a:off x="4598126" y="2546730"/>
              <a:ext cx="1306285" cy="62035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EF8824CE-7E02-2AFD-5985-A84CFB21A5A3}"/>
                </a:ext>
              </a:extLst>
            </p:cNvPr>
            <p:cNvSpPr txBox="1"/>
            <p:nvPr/>
          </p:nvSpPr>
          <p:spPr>
            <a:xfrm>
              <a:off x="4686069" y="2541224"/>
              <a:ext cx="1197187" cy="646331"/>
            </a:xfrm>
            <a:prstGeom prst="rect">
              <a:avLst/>
            </a:prstGeom>
            <a:noFill/>
          </p:spPr>
          <p:txBody>
            <a:bodyPr wrap="none" rtlCol="0">
              <a:spAutoFit/>
            </a:bodyPr>
            <a:lstStyle/>
            <a:p>
              <a:pPr algn="ctr"/>
              <a:r>
                <a:rPr lang="en-US" dirty="0"/>
                <a:t>Linear</a:t>
              </a:r>
              <a:br>
                <a:rPr lang="en-US" dirty="0"/>
              </a:br>
              <a:r>
                <a:rPr lang="en-US" dirty="0"/>
                <a:t>Projection</a:t>
              </a:r>
            </a:p>
          </p:txBody>
        </p:sp>
      </p:grpSp>
      <p:cxnSp>
        <p:nvCxnSpPr>
          <p:cNvPr id="204" name="Straight Arrow Connector 203">
            <a:extLst>
              <a:ext uri="{FF2B5EF4-FFF2-40B4-BE49-F238E27FC236}">
                <a16:creationId xmlns:a16="http://schemas.microsoft.com/office/drawing/2014/main" id="{AE0937E3-0EF5-26E2-6306-95894C6BC65C}"/>
              </a:ext>
            </a:extLst>
          </p:cNvPr>
          <p:cNvCxnSpPr>
            <a:cxnSpLocks/>
          </p:cNvCxnSpPr>
          <p:nvPr/>
        </p:nvCxnSpPr>
        <p:spPr>
          <a:xfrm flipV="1">
            <a:off x="5376888" y="1661935"/>
            <a:ext cx="396895"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FACD60B6-7A67-356B-82C0-FA22A5ED5B83}"/>
              </a:ext>
            </a:extLst>
          </p:cNvPr>
          <p:cNvCxnSpPr>
            <a:cxnSpLocks/>
          </p:cNvCxnSpPr>
          <p:nvPr/>
        </p:nvCxnSpPr>
        <p:spPr>
          <a:xfrm flipV="1">
            <a:off x="6134198" y="1670009"/>
            <a:ext cx="396895"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Elbow Connector 208">
            <a:extLst>
              <a:ext uri="{FF2B5EF4-FFF2-40B4-BE49-F238E27FC236}">
                <a16:creationId xmlns:a16="http://schemas.microsoft.com/office/drawing/2014/main" id="{B3CA0F2E-D834-B5BE-49EA-51376CCB47F6}"/>
              </a:ext>
            </a:extLst>
          </p:cNvPr>
          <p:cNvCxnSpPr/>
          <p:nvPr/>
        </p:nvCxnSpPr>
        <p:spPr>
          <a:xfrm flipV="1">
            <a:off x="3529371" y="2875248"/>
            <a:ext cx="3001722" cy="849992"/>
          </a:xfrm>
          <a:prstGeom prst="bentConnector3">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15" name="Group 214">
            <a:extLst>
              <a:ext uri="{FF2B5EF4-FFF2-40B4-BE49-F238E27FC236}">
                <a16:creationId xmlns:a16="http://schemas.microsoft.com/office/drawing/2014/main" id="{2CB9D644-390F-C3EB-637F-862E43C04515}"/>
              </a:ext>
            </a:extLst>
          </p:cNvPr>
          <p:cNvGrpSpPr/>
          <p:nvPr/>
        </p:nvGrpSpPr>
        <p:grpSpPr>
          <a:xfrm>
            <a:off x="6576333" y="1120206"/>
            <a:ext cx="2024294" cy="2688856"/>
            <a:chOff x="6659463" y="1242126"/>
            <a:chExt cx="2024294" cy="2688856"/>
          </a:xfrm>
        </p:grpSpPr>
        <p:sp>
          <p:nvSpPr>
            <p:cNvPr id="207" name="Rounded Rectangle 206">
              <a:extLst>
                <a:ext uri="{FF2B5EF4-FFF2-40B4-BE49-F238E27FC236}">
                  <a16:creationId xmlns:a16="http://schemas.microsoft.com/office/drawing/2014/main" id="{942FEEB7-7AB8-8D3C-FD06-C866861E0BC6}"/>
                </a:ext>
              </a:extLst>
            </p:cNvPr>
            <p:cNvSpPr/>
            <p:nvPr/>
          </p:nvSpPr>
          <p:spPr>
            <a:xfrm>
              <a:off x="6659463" y="1242126"/>
              <a:ext cx="2024294" cy="268885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BBB30592-81CD-0EE4-F7A3-DDCF5062F23E}"/>
                </a:ext>
              </a:extLst>
            </p:cNvPr>
            <p:cNvSpPr/>
            <p:nvPr/>
          </p:nvSpPr>
          <p:spPr>
            <a:xfrm>
              <a:off x="6849018" y="1367134"/>
              <a:ext cx="1645183" cy="425367"/>
            </a:xfrm>
            <a:prstGeom prst="rect">
              <a:avLst/>
            </a:prstGeom>
            <a:solidFill>
              <a:schemeClr val="tx2">
                <a:lumMod val="25000"/>
                <a:lumOff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alibri" panose="020F0502020204030204" pitchFamily="34" charset="0"/>
                  <a:cs typeface="Calibri" panose="020F0502020204030204" pitchFamily="34" charset="0"/>
                </a:rPr>
                <a:t>Multi-head projection</a:t>
              </a:r>
            </a:p>
          </p:txBody>
        </p:sp>
        <p:sp>
          <p:nvSpPr>
            <p:cNvPr id="211" name="Rectangle 210">
              <a:extLst>
                <a:ext uri="{FF2B5EF4-FFF2-40B4-BE49-F238E27FC236}">
                  <a16:creationId xmlns:a16="http://schemas.microsoft.com/office/drawing/2014/main" id="{9AA84B84-A2D1-C0F0-2485-A7C47F034EF4}"/>
                </a:ext>
              </a:extLst>
            </p:cNvPr>
            <p:cNvSpPr/>
            <p:nvPr/>
          </p:nvSpPr>
          <p:spPr>
            <a:xfrm>
              <a:off x="6849018" y="1871389"/>
              <a:ext cx="1645183" cy="425367"/>
            </a:xfrm>
            <a:prstGeom prst="rect">
              <a:avLst/>
            </a:prstGeom>
            <a:solidFill>
              <a:schemeClr val="tx2">
                <a:lumMod val="25000"/>
                <a:lumOff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alibri" panose="020F0502020204030204" pitchFamily="34" charset="0"/>
                  <a:cs typeface="Calibri" panose="020F0502020204030204" pitchFamily="34" charset="0"/>
                </a:rPr>
                <a:t>Attention</a:t>
              </a:r>
            </a:p>
          </p:txBody>
        </p:sp>
        <p:sp>
          <p:nvSpPr>
            <p:cNvPr id="212" name="Rectangle 211">
              <a:extLst>
                <a:ext uri="{FF2B5EF4-FFF2-40B4-BE49-F238E27FC236}">
                  <a16:creationId xmlns:a16="http://schemas.microsoft.com/office/drawing/2014/main" id="{D57765B7-C985-8750-622F-FAB183C101BA}"/>
                </a:ext>
              </a:extLst>
            </p:cNvPr>
            <p:cNvSpPr/>
            <p:nvPr/>
          </p:nvSpPr>
          <p:spPr>
            <a:xfrm>
              <a:off x="6849018" y="2375644"/>
              <a:ext cx="1645183" cy="425367"/>
            </a:xfrm>
            <a:prstGeom prst="rect">
              <a:avLst/>
            </a:prstGeom>
            <a:solidFill>
              <a:schemeClr val="tx2">
                <a:lumMod val="25000"/>
                <a:lumOff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alibri" panose="020F0502020204030204" pitchFamily="34" charset="0"/>
                  <a:cs typeface="Calibri" panose="020F0502020204030204" pitchFamily="34" charset="0"/>
                </a:rPr>
                <a:t>LayerNorm</a:t>
              </a:r>
            </a:p>
          </p:txBody>
        </p:sp>
        <p:sp>
          <p:nvSpPr>
            <p:cNvPr id="213" name="Rectangle 212">
              <a:extLst>
                <a:ext uri="{FF2B5EF4-FFF2-40B4-BE49-F238E27FC236}">
                  <a16:creationId xmlns:a16="http://schemas.microsoft.com/office/drawing/2014/main" id="{CAC89EAE-B69F-7B4F-19CB-6B456BA21ED2}"/>
                </a:ext>
              </a:extLst>
            </p:cNvPr>
            <p:cNvSpPr/>
            <p:nvPr/>
          </p:nvSpPr>
          <p:spPr>
            <a:xfrm>
              <a:off x="6849018" y="2875248"/>
              <a:ext cx="1645183" cy="425367"/>
            </a:xfrm>
            <a:prstGeom prst="rect">
              <a:avLst/>
            </a:prstGeom>
            <a:solidFill>
              <a:schemeClr val="tx2">
                <a:lumMod val="25000"/>
                <a:lumOff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alibri" panose="020F0502020204030204" pitchFamily="34" charset="0"/>
                  <a:cs typeface="Calibri" panose="020F0502020204030204" pitchFamily="34" charset="0"/>
                </a:rPr>
                <a:t>ELU</a:t>
              </a:r>
            </a:p>
          </p:txBody>
        </p:sp>
        <p:sp>
          <p:nvSpPr>
            <p:cNvPr id="214" name="Rectangle 213">
              <a:extLst>
                <a:ext uri="{FF2B5EF4-FFF2-40B4-BE49-F238E27FC236}">
                  <a16:creationId xmlns:a16="http://schemas.microsoft.com/office/drawing/2014/main" id="{E0CAFB1A-DFEA-55C9-3A3C-0F1C9B45013C}"/>
                </a:ext>
              </a:extLst>
            </p:cNvPr>
            <p:cNvSpPr/>
            <p:nvPr/>
          </p:nvSpPr>
          <p:spPr>
            <a:xfrm>
              <a:off x="6849018" y="3376311"/>
              <a:ext cx="1645183" cy="425367"/>
            </a:xfrm>
            <a:prstGeom prst="rect">
              <a:avLst/>
            </a:prstGeom>
            <a:solidFill>
              <a:schemeClr val="tx2">
                <a:lumMod val="25000"/>
                <a:lumOff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alibri" panose="020F0502020204030204" pitchFamily="34" charset="0"/>
                  <a:cs typeface="Calibri" panose="020F0502020204030204" pitchFamily="34" charset="0"/>
                </a:rPr>
                <a:t>dropout</a:t>
              </a:r>
            </a:p>
          </p:txBody>
        </p:sp>
      </p:grpSp>
      <p:cxnSp>
        <p:nvCxnSpPr>
          <p:cNvPr id="216" name="Straight Arrow Connector 215">
            <a:extLst>
              <a:ext uri="{FF2B5EF4-FFF2-40B4-BE49-F238E27FC236}">
                <a16:creationId xmlns:a16="http://schemas.microsoft.com/office/drawing/2014/main" id="{A355A094-9D97-020F-5D7F-16385A72F56A}"/>
              </a:ext>
            </a:extLst>
          </p:cNvPr>
          <p:cNvCxnSpPr>
            <a:cxnSpLocks/>
          </p:cNvCxnSpPr>
          <p:nvPr/>
        </p:nvCxnSpPr>
        <p:spPr>
          <a:xfrm flipV="1">
            <a:off x="8664033" y="2430886"/>
            <a:ext cx="396895"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F3FB295C-1CA4-C14C-0B17-D75F322DD7A7}"/>
              </a:ext>
            </a:extLst>
          </p:cNvPr>
          <p:cNvGrpSpPr/>
          <p:nvPr/>
        </p:nvGrpSpPr>
        <p:grpSpPr>
          <a:xfrm>
            <a:off x="9122661" y="1999482"/>
            <a:ext cx="630936" cy="210312"/>
            <a:chOff x="3539867" y="2209800"/>
            <a:chExt cx="630936" cy="210312"/>
          </a:xfrm>
        </p:grpSpPr>
        <p:sp>
          <p:nvSpPr>
            <p:cNvPr id="225" name="Rectangle 224">
              <a:extLst>
                <a:ext uri="{FF2B5EF4-FFF2-40B4-BE49-F238E27FC236}">
                  <a16:creationId xmlns:a16="http://schemas.microsoft.com/office/drawing/2014/main" id="{536A9674-8385-1A18-0289-222A25A9ACD8}"/>
                </a:ext>
              </a:extLst>
            </p:cNvPr>
            <p:cNvSpPr/>
            <p:nvPr/>
          </p:nvSpPr>
          <p:spPr>
            <a:xfrm>
              <a:off x="3539867" y="2209800"/>
              <a:ext cx="210312" cy="2103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0289E266-9CA1-6D59-82BA-D061E0FD1B97}"/>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03C609AC-0D85-04C2-6EB5-11F290BB2A99}"/>
                </a:ext>
              </a:extLst>
            </p:cNvPr>
            <p:cNvSpPr/>
            <p:nvPr/>
          </p:nvSpPr>
          <p:spPr>
            <a:xfrm>
              <a:off x="3960491"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2BE82DD0-1B1A-89A8-234C-DCEB51900FCA}"/>
              </a:ext>
            </a:extLst>
          </p:cNvPr>
          <p:cNvGrpSpPr/>
          <p:nvPr/>
        </p:nvGrpSpPr>
        <p:grpSpPr>
          <a:xfrm>
            <a:off x="9122661" y="2417128"/>
            <a:ext cx="630936" cy="210312"/>
            <a:chOff x="3539867" y="2209800"/>
            <a:chExt cx="630936" cy="210312"/>
          </a:xfrm>
        </p:grpSpPr>
        <p:sp>
          <p:nvSpPr>
            <p:cNvPr id="238" name="Rectangle 237">
              <a:extLst>
                <a:ext uri="{FF2B5EF4-FFF2-40B4-BE49-F238E27FC236}">
                  <a16:creationId xmlns:a16="http://schemas.microsoft.com/office/drawing/2014/main" id="{3B04A3A9-C1FB-D518-5A45-FFA50634FF5A}"/>
                </a:ext>
              </a:extLst>
            </p:cNvPr>
            <p:cNvSpPr/>
            <p:nvPr/>
          </p:nvSpPr>
          <p:spPr>
            <a:xfrm>
              <a:off x="3539867"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a:extLst>
                <a:ext uri="{FF2B5EF4-FFF2-40B4-BE49-F238E27FC236}">
                  <a16:creationId xmlns:a16="http://schemas.microsoft.com/office/drawing/2014/main" id="{11B2C1F2-F0FB-6EED-453C-3193EE29EE0E}"/>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5E7DFBE4-7811-2FC9-BCD7-1DB57B33A0C5}"/>
                </a:ext>
              </a:extLst>
            </p:cNvPr>
            <p:cNvSpPr/>
            <p:nvPr/>
          </p:nvSpPr>
          <p:spPr>
            <a:xfrm>
              <a:off x="3960491"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8DA96AC6-565F-29E4-FE9D-6E81D1F629C7}"/>
              </a:ext>
            </a:extLst>
          </p:cNvPr>
          <p:cNvGrpSpPr/>
          <p:nvPr/>
        </p:nvGrpSpPr>
        <p:grpSpPr>
          <a:xfrm>
            <a:off x="9122661" y="2206816"/>
            <a:ext cx="630936" cy="627958"/>
            <a:chOff x="7235444" y="5015653"/>
            <a:chExt cx="630936" cy="627958"/>
          </a:xfrm>
        </p:grpSpPr>
        <p:grpSp>
          <p:nvGrpSpPr>
            <p:cNvPr id="219" name="Group 218">
              <a:extLst>
                <a:ext uri="{FF2B5EF4-FFF2-40B4-BE49-F238E27FC236}">
                  <a16:creationId xmlns:a16="http://schemas.microsoft.com/office/drawing/2014/main" id="{BC1BC0C9-1CD6-FE19-2B9E-5F0D557AA7B1}"/>
                </a:ext>
              </a:extLst>
            </p:cNvPr>
            <p:cNvGrpSpPr/>
            <p:nvPr/>
          </p:nvGrpSpPr>
          <p:grpSpPr>
            <a:xfrm>
              <a:off x="7235444" y="5015653"/>
              <a:ext cx="630936" cy="210312"/>
              <a:chOff x="3539867" y="2209800"/>
              <a:chExt cx="630936" cy="210312"/>
            </a:xfrm>
          </p:grpSpPr>
          <p:sp>
            <p:nvSpPr>
              <p:cNvPr id="220" name="Rectangle 219">
                <a:extLst>
                  <a:ext uri="{FF2B5EF4-FFF2-40B4-BE49-F238E27FC236}">
                    <a16:creationId xmlns:a16="http://schemas.microsoft.com/office/drawing/2014/main" id="{13642BB4-5F08-395E-728D-6B518310110A}"/>
                  </a:ext>
                </a:extLst>
              </p:cNvPr>
              <p:cNvSpPr/>
              <p:nvPr/>
            </p:nvSpPr>
            <p:spPr>
              <a:xfrm>
                <a:off x="3539867"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939D5B8-559D-3C94-5216-B97DCA03083B}"/>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74E9D963-1CF0-5014-4C2D-97763867C38D}"/>
                  </a:ext>
                </a:extLst>
              </p:cNvPr>
              <p:cNvSpPr/>
              <p:nvPr/>
            </p:nvSpPr>
            <p:spPr>
              <a:xfrm>
                <a:off x="3960491" y="2209800"/>
                <a:ext cx="210312" cy="21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657FDAE8-8B0D-976E-9C41-5461E11D21A2}"/>
                </a:ext>
              </a:extLst>
            </p:cNvPr>
            <p:cNvGrpSpPr/>
            <p:nvPr/>
          </p:nvGrpSpPr>
          <p:grpSpPr>
            <a:xfrm>
              <a:off x="7235444" y="5433299"/>
              <a:ext cx="630936" cy="210312"/>
              <a:chOff x="3539867" y="2209800"/>
              <a:chExt cx="630936" cy="210312"/>
            </a:xfrm>
          </p:grpSpPr>
          <p:sp>
            <p:nvSpPr>
              <p:cNvPr id="233" name="Rectangle 232">
                <a:extLst>
                  <a:ext uri="{FF2B5EF4-FFF2-40B4-BE49-F238E27FC236}">
                    <a16:creationId xmlns:a16="http://schemas.microsoft.com/office/drawing/2014/main" id="{85E1A88B-8481-9C69-969E-640AC523C5A4}"/>
                  </a:ext>
                </a:extLst>
              </p:cNvPr>
              <p:cNvSpPr/>
              <p:nvPr/>
            </p:nvSpPr>
            <p:spPr>
              <a:xfrm>
                <a:off x="3539867" y="2209800"/>
                <a:ext cx="210312" cy="21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4BD3E0B3-47D9-B0ED-392E-D80B603EFDC8}"/>
                  </a:ext>
                </a:extLst>
              </p:cNvPr>
              <p:cNvSpPr/>
              <p:nvPr/>
            </p:nvSpPr>
            <p:spPr>
              <a:xfrm>
                <a:off x="3750179" y="2209800"/>
                <a:ext cx="210312" cy="21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995DBC11-6930-0BBA-407D-F69B4AF6897A}"/>
                  </a:ext>
                </a:extLst>
              </p:cNvPr>
              <p:cNvSpPr/>
              <p:nvPr/>
            </p:nvSpPr>
            <p:spPr>
              <a:xfrm>
                <a:off x="3960491" y="2209800"/>
                <a:ext cx="210312" cy="2103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E3AA37C5-5183-30BF-D97A-437CB60EC3B6}"/>
                  </a:ext>
                </a:extLst>
              </p:cNvPr>
              <p:cNvSpPr txBox="1"/>
              <p:nvPr/>
            </p:nvSpPr>
            <p:spPr>
              <a:xfrm>
                <a:off x="2889224" y="2118996"/>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243" name="TextBox 242">
                <a:extLst>
                  <a:ext uri="{FF2B5EF4-FFF2-40B4-BE49-F238E27FC236}">
                    <a16:creationId xmlns:a16="http://schemas.microsoft.com/office/drawing/2014/main" id="{E3AA37C5-5183-30BF-D97A-437CB60EC3B6}"/>
                  </a:ext>
                </a:extLst>
              </p:cNvPr>
              <p:cNvSpPr txBox="1">
                <a:spLocks noRot="1" noChangeAspect="1" noMove="1" noResize="1" noEditPoints="1" noAdjustHandles="1" noChangeArrowheads="1" noChangeShapeType="1" noTextEdit="1"/>
              </p:cNvSpPr>
              <p:nvPr/>
            </p:nvSpPr>
            <p:spPr>
              <a:xfrm>
                <a:off x="2889224" y="2118996"/>
                <a:ext cx="137858" cy="307777"/>
              </a:xfrm>
              <a:prstGeom prst="rect">
                <a:avLst/>
              </a:prstGeom>
              <a:blipFill>
                <a:blip r:embed="rId4"/>
                <a:stretch>
                  <a:fillRect l="-33333" r="-33333"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E16B5C69-D0C1-EF91-A0D5-96100F5CB0B7}"/>
                  </a:ext>
                </a:extLst>
              </p:cNvPr>
              <p:cNvSpPr txBox="1"/>
              <p:nvPr/>
            </p:nvSpPr>
            <p:spPr>
              <a:xfrm>
                <a:off x="2263537" y="2102663"/>
                <a:ext cx="137858" cy="307777"/>
              </a:xfrm>
              <a:prstGeom prst="rect">
                <a:avLst/>
              </a:prstGeom>
              <a:noFill/>
            </p:spPr>
            <p:txBody>
              <a:bodyPr wrap="none" lIns="0" tIns="0" rIns="0" bIns="0" rtlCol="0">
                <a:spAutoFit/>
              </a:bodyPr>
              <a:lstStyle/>
              <a:p>
                <a:pPr defTabSz="1218987"/>
                <a14:m>
                  <m:oMathPara xmlns:m="http://schemas.openxmlformats.org/officeDocument/2006/math">
                    <m:oMathParaPr>
                      <m:jc m:val="centerGroup"/>
                    </m:oMathParaPr>
                    <m:oMath xmlns:m="http://schemas.openxmlformats.org/officeDocument/2006/math">
                      <m:r>
                        <a:rPr lang="en-US" sz="2000" i="1">
                          <a:solidFill>
                            <a:srgbClr val="332F2E"/>
                          </a:solidFill>
                          <a:latin typeface="Cambria Math" panose="02040503050406030204" pitchFamily="18" charset="0"/>
                        </a:rPr>
                        <m:t>⋮</m:t>
                      </m:r>
                    </m:oMath>
                  </m:oMathPara>
                </a14:m>
                <a:endParaRPr lang="en-US" sz="2000" dirty="0">
                  <a:solidFill>
                    <a:srgbClr val="332F2E"/>
                  </a:solidFill>
                  <a:latin typeface="Calibri" panose="020F0502020204030204" pitchFamily="34" charset="0"/>
                  <a:cs typeface="Calibri" panose="020F0502020204030204" pitchFamily="34" charset="0"/>
                </a:endParaRPr>
              </a:p>
            </p:txBody>
          </p:sp>
        </mc:Choice>
        <mc:Fallback>
          <p:sp>
            <p:nvSpPr>
              <p:cNvPr id="244" name="TextBox 243">
                <a:extLst>
                  <a:ext uri="{FF2B5EF4-FFF2-40B4-BE49-F238E27FC236}">
                    <a16:creationId xmlns:a16="http://schemas.microsoft.com/office/drawing/2014/main" id="{E16B5C69-D0C1-EF91-A0D5-96100F5CB0B7}"/>
                  </a:ext>
                </a:extLst>
              </p:cNvPr>
              <p:cNvSpPr txBox="1">
                <a:spLocks noRot="1" noChangeAspect="1" noMove="1" noResize="1" noEditPoints="1" noAdjustHandles="1" noChangeArrowheads="1" noChangeShapeType="1" noTextEdit="1"/>
              </p:cNvSpPr>
              <p:nvPr/>
            </p:nvSpPr>
            <p:spPr>
              <a:xfrm>
                <a:off x="2263537" y="2102663"/>
                <a:ext cx="137858" cy="307777"/>
              </a:xfrm>
              <a:prstGeom prst="rect">
                <a:avLst/>
              </a:prstGeom>
              <a:blipFill>
                <a:blip r:embed="rId5"/>
                <a:stretch>
                  <a:fillRect l="-41667" r="-33333" b="-8000"/>
                </a:stretch>
              </a:blipFill>
            </p:spPr>
            <p:txBody>
              <a:bodyPr/>
              <a:lstStyle/>
              <a:p>
                <a:r>
                  <a:rPr lang="en-US">
                    <a:noFill/>
                  </a:rPr>
                  <a:t> </a:t>
                </a:r>
              </a:p>
            </p:txBody>
          </p:sp>
        </mc:Fallback>
      </mc:AlternateContent>
      <p:sp>
        <p:nvSpPr>
          <p:cNvPr id="246" name="TextBox 245">
            <a:extLst>
              <a:ext uri="{FF2B5EF4-FFF2-40B4-BE49-F238E27FC236}">
                <a16:creationId xmlns:a16="http://schemas.microsoft.com/office/drawing/2014/main" id="{1699FDDB-B7BD-FE33-AD46-125C3E332CDE}"/>
              </a:ext>
            </a:extLst>
          </p:cNvPr>
          <p:cNvSpPr txBox="1"/>
          <p:nvPr/>
        </p:nvSpPr>
        <p:spPr>
          <a:xfrm>
            <a:off x="5402023" y="2285947"/>
            <a:ext cx="1087734" cy="461665"/>
          </a:xfrm>
          <a:prstGeom prst="rect">
            <a:avLst/>
          </a:prstGeom>
          <a:noFill/>
        </p:spPr>
        <p:txBody>
          <a:bodyPr wrap="none" rtlCol="0">
            <a:spAutoFit/>
          </a:bodyPr>
          <a:lstStyle/>
          <a:p>
            <a:pPr algn="ctr"/>
            <a:r>
              <a:rPr lang="en-US" sz="1200" b="1" dirty="0">
                <a:latin typeface="Calibri" panose="020F0502020204030204" pitchFamily="34" charset="0"/>
                <a:cs typeface="Calibri" panose="020F0502020204030204" pitchFamily="34" charset="0"/>
              </a:rPr>
              <a:t>Transformed</a:t>
            </a:r>
            <a:br>
              <a:rPr lang="en-US" sz="12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node features</a:t>
            </a:r>
          </a:p>
        </p:txBody>
      </p:sp>
      <p:sp>
        <p:nvSpPr>
          <p:cNvPr id="247" name="TextBox 246">
            <a:extLst>
              <a:ext uri="{FF2B5EF4-FFF2-40B4-BE49-F238E27FC236}">
                <a16:creationId xmlns:a16="http://schemas.microsoft.com/office/drawing/2014/main" id="{3C9DA997-E932-4143-9EDB-965BE2F15FDA}"/>
              </a:ext>
            </a:extLst>
          </p:cNvPr>
          <p:cNvSpPr txBox="1"/>
          <p:nvPr/>
        </p:nvSpPr>
        <p:spPr>
          <a:xfrm>
            <a:off x="8968929" y="2854529"/>
            <a:ext cx="909223" cy="461665"/>
          </a:xfrm>
          <a:prstGeom prst="rect">
            <a:avLst/>
          </a:prstGeom>
          <a:noFill/>
        </p:spPr>
        <p:txBody>
          <a:bodyPr wrap="none" rtlCol="0">
            <a:spAutoFit/>
          </a:bodyPr>
          <a:lstStyle/>
          <a:p>
            <a:pPr algn="ctr"/>
            <a:r>
              <a:rPr lang="en-US" sz="1200" b="1" dirty="0">
                <a:latin typeface="Calibri" panose="020F0502020204030204" pitchFamily="34" charset="0"/>
                <a:cs typeface="Calibri" panose="020F0502020204030204" pitchFamily="34" charset="0"/>
              </a:rPr>
              <a:t>Node</a:t>
            </a:r>
            <a:br>
              <a:rPr lang="en-US" sz="12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embedding</a:t>
            </a:r>
          </a:p>
        </p:txBody>
      </p:sp>
      <p:cxnSp>
        <p:nvCxnSpPr>
          <p:cNvPr id="248" name="Straight Arrow Connector 247">
            <a:extLst>
              <a:ext uri="{FF2B5EF4-FFF2-40B4-BE49-F238E27FC236}">
                <a16:creationId xmlns:a16="http://schemas.microsoft.com/office/drawing/2014/main" id="{9DCA2B43-2F74-9813-9490-A1DAB5A9E6D6}"/>
              </a:ext>
            </a:extLst>
          </p:cNvPr>
          <p:cNvCxnSpPr>
            <a:cxnSpLocks/>
          </p:cNvCxnSpPr>
          <p:nvPr/>
        </p:nvCxnSpPr>
        <p:spPr>
          <a:xfrm flipV="1">
            <a:off x="9835393" y="2423652"/>
            <a:ext cx="396895"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49" name="Group 248">
            <a:extLst>
              <a:ext uri="{FF2B5EF4-FFF2-40B4-BE49-F238E27FC236}">
                <a16:creationId xmlns:a16="http://schemas.microsoft.com/office/drawing/2014/main" id="{51F24FF3-398B-8593-5CDA-860A0BE6C45B}"/>
              </a:ext>
            </a:extLst>
          </p:cNvPr>
          <p:cNvGrpSpPr/>
          <p:nvPr/>
        </p:nvGrpSpPr>
        <p:grpSpPr>
          <a:xfrm>
            <a:off x="11739930" y="1746163"/>
            <a:ext cx="210312" cy="1256586"/>
            <a:chOff x="5201822" y="1273808"/>
            <a:chExt cx="210312" cy="1256586"/>
          </a:xfrm>
        </p:grpSpPr>
        <p:grpSp>
          <p:nvGrpSpPr>
            <p:cNvPr id="250" name="Group 249">
              <a:extLst>
                <a:ext uri="{FF2B5EF4-FFF2-40B4-BE49-F238E27FC236}">
                  <a16:creationId xmlns:a16="http://schemas.microsoft.com/office/drawing/2014/main" id="{2EC5D68D-9FD5-7A7F-1060-A5A7332DE435}"/>
                </a:ext>
              </a:extLst>
            </p:cNvPr>
            <p:cNvGrpSpPr/>
            <p:nvPr/>
          </p:nvGrpSpPr>
          <p:grpSpPr>
            <a:xfrm rot="5400000">
              <a:off x="4781198" y="1694432"/>
              <a:ext cx="1051560" cy="210312"/>
              <a:chOff x="2835439" y="1462119"/>
              <a:chExt cx="1051560" cy="210312"/>
            </a:xfrm>
          </p:grpSpPr>
          <p:sp>
            <p:nvSpPr>
              <p:cNvPr id="252" name="Rectangle 251">
                <a:extLst>
                  <a:ext uri="{FF2B5EF4-FFF2-40B4-BE49-F238E27FC236}">
                    <a16:creationId xmlns:a16="http://schemas.microsoft.com/office/drawing/2014/main" id="{89845963-BF83-B6C1-23A6-A2A6C89201C5}"/>
                  </a:ext>
                </a:extLst>
              </p:cNvPr>
              <p:cNvSpPr/>
              <p:nvPr/>
            </p:nvSpPr>
            <p:spPr>
              <a:xfrm>
                <a:off x="2835439" y="1462119"/>
                <a:ext cx="210312" cy="2103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252">
                <a:extLst>
                  <a:ext uri="{FF2B5EF4-FFF2-40B4-BE49-F238E27FC236}">
                    <a16:creationId xmlns:a16="http://schemas.microsoft.com/office/drawing/2014/main" id="{6FE097CA-2C69-C555-6EA0-0A660CFE0ED7}"/>
                  </a:ext>
                </a:extLst>
              </p:cNvPr>
              <p:cNvSpPr/>
              <p:nvPr/>
            </p:nvSpPr>
            <p:spPr>
              <a:xfrm>
                <a:off x="3045751" y="1462119"/>
                <a:ext cx="210312" cy="2103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1820CA31-01A7-1824-ECF6-08B539C2AA7F}"/>
                  </a:ext>
                </a:extLst>
              </p:cNvPr>
              <p:cNvSpPr/>
              <p:nvPr/>
            </p:nvSpPr>
            <p:spPr>
              <a:xfrm>
                <a:off x="3256063" y="1462119"/>
                <a:ext cx="210312" cy="2103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07EDACFB-64BF-9DAE-3E44-327035DCB792}"/>
                  </a:ext>
                </a:extLst>
              </p:cNvPr>
              <p:cNvSpPr/>
              <p:nvPr/>
            </p:nvSpPr>
            <p:spPr>
              <a:xfrm>
                <a:off x="3466375" y="1462119"/>
                <a:ext cx="210312" cy="2103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4C3279FA-A43A-5853-F956-32390897BCC9}"/>
                  </a:ext>
                </a:extLst>
              </p:cNvPr>
              <p:cNvSpPr/>
              <p:nvPr/>
            </p:nvSpPr>
            <p:spPr>
              <a:xfrm>
                <a:off x="3676687" y="1462119"/>
                <a:ext cx="210312" cy="2103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1" name="Rectangle 250">
              <a:extLst>
                <a:ext uri="{FF2B5EF4-FFF2-40B4-BE49-F238E27FC236}">
                  <a16:creationId xmlns:a16="http://schemas.microsoft.com/office/drawing/2014/main" id="{5195C6F0-A74C-EB8A-FF61-25E38F0BB27D}"/>
                </a:ext>
              </a:extLst>
            </p:cNvPr>
            <p:cNvSpPr/>
            <p:nvPr/>
          </p:nvSpPr>
          <p:spPr>
            <a:xfrm rot="5400000">
              <a:off x="5201822" y="2320082"/>
              <a:ext cx="210312" cy="2103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TextBox 256">
            <a:extLst>
              <a:ext uri="{FF2B5EF4-FFF2-40B4-BE49-F238E27FC236}">
                <a16:creationId xmlns:a16="http://schemas.microsoft.com/office/drawing/2014/main" id="{6E4C5AB2-7AEC-BC87-4255-0BE918D7E77F}"/>
              </a:ext>
            </a:extLst>
          </p:cNvPr>
          <p:cNvSpPr txBox="1"/>
          <p:nvPr/>
        </p:nvSpPr>
        <p:spPr>
          <a:xfrm>
            <a:off x="11330143" y="3062118"/>
            <a:ext cx="909223" cy="461665"/>
          </a:xfrm>
          <a:prstGeom prst="rect">
            <a:avLst/>
          </a:prstGeom>
          <a:noFill/>
        </p:spPr>
        <p:txBody>
          <a:bodyPr wrap="none" rtlCol="0">
            <a:spAutoFit/>
          </a:bodyPr>
          <a:lstStyle/>
          <a:p>
            <a:pPr algn="ctr"/>
            <a:r>
              <a:rPr lang="en-US" sz="1200" b="1" dirty="0">
                <a:latin typeface="Calibri" panose="020F0502020204030204" pitchFamily="34" charset="0"/>
                <a:cs typeface="Calibri" panose="020F0502020204030204" pitchFamily="34" charset="0"/>
              </a:rPr>
              <a:t>Graph</a:t>
            </a:r>
            <a:br>
              <a:rPr lang="en-US" sz="12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embedding</a:t>
            </a:r>
          </a:p>
        </p:txBody>
      </p:sp>
      <p:grpSp>
        <p:nvGrpSpPr>
          <p:cNvPr id="260" name="Group 259">
            <a:extLst>
              <a:ext uri="{FF2B5EF4-FFF2-40B4-BE49-F238E27FC236}">
                <a16:creationId xmlns:a16="http://schemas.microsoft.com/office/drawing/2014/main" id="{50E91EDB-BE0D-F262-F2DE-D207EB785C31}"/>
              </a:ext>
            </a:extLst>
          </p:cNvPr>
          <p:cNvGrpSpPr/>
          <p:nvPr/>
        </p:nvGrpSpPr>
        <p:grpSpPr>
          <a:xfrm>
            <a:off x="10292368" y="2081901"/>
            <a:ext cx="922355" cy="646331"/>
            <a:chOff x="7905478" y="5074152"/>
            <a:chExt cx="922355" cy="646331"/>
          </a:xfrm>
        </p:grpSpPr>
        <p:sp>
          <p:nvSpPr>
            <p:cNvPr id="258" name="Rounded Rectangle 257">
              <a:extLst>
                <a:ext uri="{FF2B5EF4-FFF2-40B4-BE49-F238E27FC236}">
                  <a16:creationId xmlns:a16="http://schemas.microsoft.com/office/drawing/2014/main" id="{6A9607F0-650A-80BD-D682-F36D375915E1}"/>
                </a:ext>
              </a:extLst>
            </p:cNvPr>
            <p:cNvSpPr/>
            <p:nvPr/>
          </p:nvSpPr>
          <p:spPr>
            <a:xfrm>
              <a:off x="7905478" y="5079658"/>
              <a:ext cx="922355" cy="62035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TextBox 258">
              <a:extLst>
                <a:ext uri="{FF2B5EF4-FFF2-40B4-BE49-F238E27FC236}">
                  <a16:creationId xmlns:a16="http://schemas.microsoft.com/office/drawing/2014/main" id="{B467ACC0-06EB-3FEF-31F0-EC824537FBAA}"/>
                </a:ext>
              </a:extLst>
            </p:cNvPr>
            <p:cNvSpPr txBox="1"/>
            <p:nvPr/>
          </p:nvSpPr>
          <p:spPr>
            <a:xfrm>
              <a:off x="7912839" y="5074152"/>
              <a:ext cx="914994" cy="646331"/>
            </a:xfrm>
            <a:prstGeom prst="rect">
              <a:avLst/>
            </a:prstGeom>
            <a:noFill/>
          </p:spPr>
          <p:txBody>
            <a:bodyPr wrap="none" rtlCol="0">
              <a:spAutoFit/>
            </a:bodyPr>
            <a:lstStyle/>
            <a:p>
              <a:pPr algn="ctr"/>
              <a:r>
                <a:rPr lang="en-US" dirty="0"/>
                <a:t>Mean</a:t>
              </a:r>
              <a:br>
                <a:rPr lang="en-US" dirty="0"/>
              </a:br>
              <a:r>
                <a:rPr lang="en-US" dirty="0"/>
                <a:t>pooling</a:t>
              </a:r>
            </a:p>
          </p:txBody>
        </p:sp>
      </p:grpSp>
      <p:cxnSp>
        <p:nvCxnSpPr>
          <p:cNvPr id="261" name="Straight Arrow Connector 260">
            <a:extLst>
              <a:ext uri="{FF2B5EF4-FFF2-40B4-BE49-F238E27FC236}">
                <a16:creationId xmlns:a16="http://schemas.microsoft.com/office/drawing/2014/main" id="{1FA03740-53BE-61E4-D663-6D0069C4F6A9}"/>
              </a:ext>
            </a:extLst>
          </p:cNvPr>
          <p:cNvCxnSpPr>
            <a:cxnSpLocks/>
          </p:cNvCxnSpPr>
          <p:nvPr/>
        </p:nvCxnSpPr>
        <p:spPr>
          <a:xfrm flipV="1">
            <a:off x="11283901" y="2423652"/>
            <a:ext cx="396895"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3" name="Elbow Connector 262">
            <a:extLst>
              <a:ext uri="{FF2B5EF4-FFF2-40B4-BE49-F238E27FC236}">
                <a16:creationId xmlns:a16="http://schemas.microsoft.com/office/drawing/2014/main" id="{9DEB79AB-F2E2-6A65-4BAB-291D359719DF}"/>
              </a:ext>
            </a:extLst>
          </p:cNvPr>
          <p:cNvCxnSpPr>
            <a:cxnSpLocks/>
            <a:endCxn id="266" idx="0"/>
          </p:cNvCxnSpPr>
          <p:nvPr/>
        </p:nvCxnSpPr>
        <p:spPr>
          <a:xfrm rot="5400000">
            <a:off x="11095794" y="3581664"/>
            <a:ext cx="751291" cy="668100"/>
          </a:xfrm>
          <a:prstGeom prst="bentConnector3">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BBA6AA63-9C4B-1671-2E64-AE7BB1743FFC}"/>
              </a:ext>
            </a:extLst>
          </p:cNvPr>
          <p:cNvGrpSpPr/>
          <p:nvPr/>
        </p:nvGrpSpPr>
        <p:grpSpPr>
          <a:xfrm>
            <a:off x="10232288" y="4270074"/>
            <a:ext cx="1704755" cy="667617"/>
            <a:chOff x="4199656" y="2546730"/>
            <a:chExt cx="1704755" cy="667617"/>
          </a:xfrm>
        </p:grpSpPr>
        <p:sp>
          <p:nvSpPr>
            <p:cNvPr id="265" name="Rounded Rectangle 264">
              <a:extLst>
                <a:ext uri="{FF2B5EF4-FFF2-40B4-BE49-F238E27FC236}">
                  <a16:creationId xmlns:a16="http://schemas.microsoft.com/office/drawing/2014/main" id="{6DCF8AB0-A253-D05D-4509-9287A879ECB7}"/>
                </a:ext>
              </a:extLst>
            </p:cNvPr>
            <p:cNvSpPr/>
            <p:nvPr/>
          </p:nvSpPr>
          <p:spPr>
            <a:xfrm>
              <a:off x="4199656" y="2546730"/>
              <a:ext cx="1704755" cy="620354"/>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A7ADEB5D-F7DC-2CFD-BFFE-AE6B8EB0FF08}"/>
                </a:ext>
              </a:extLst>
            </p:cNvPr>
            <p:cNvSpPr txBox="1"/>
            <p:nvPr/>
          </p:nvSpPr>
          <p:spPr>
            <a:xfrm>
              <a:off x="4327236" y="2568016"/>
              <a:ext cx="1555041" cy="646331"/>
            </a:xfrm>
            <a:prstGeom prst="rect">
              <a:avLst/>
            </a:prstGeom>
            <a:noFill/>
          </p:spPr>
          <p:txBody>
            <a:bodyPr wrap="none" rtlCol="0">
              <a:spAutoFit/>
            </a:bodyPr>
            <a:lstStyle/>
            <a:p>
              <a:pPr algn="ctr"/>
              <a:r>
                <a:rPr lang="en-US" dirty="0"/>
                <a:t>Classification</a:t>
              </a:r>
              <a:br>
                <a:rPr lang="en-US" dirty="0"/>
              </a:br>
              <a:r>
                <a:rPr lang="en-US" dirty="0"/>
                <a:t>Head</a:t>
              </a:r>
            </a:p>
          </p:txBody>
        </p:sp>
      </p:grpSp>
      <p:cxnSp>
        <p:nvCxnSpPr>
          <p:cNvPr id="269" name="Straight Arrow Connector 268">
            <a:extLst>
              <a:ext uri="{FF2B5EF4-FFF2-40B4-BE49-F238E27FC236}">
                <a16:creationId xmlns:a16="http://schemas.microsoft.com/office/drawing/2014/main" id="{C7920F4A-E444-155B-C16C-05FB1E02F57C}"/>
              </a:ext>
            </a:extLst>
          </p:cNvPr>
          <p:cNvCxnSpPr>
            <a:cxnSpLocks/>
          </p:cNvCxnSpPr>
          <p:nvPr/>
        </p:nvCxnSpPr>
        <p:spPr>
          <a:xfrm flipH="1">
            <a:off x="9420316" y="4627418"/>
            <a:ext cx="701401"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1" name="TextBox 270">
            <a:extLst>
              <a:ext uri="{FF2B5EF4-FFF2-40B4-BE49-F238E27FC236}">
                <a16:creationId xmlns:a16="http://schemas.microsoft.com/office/drawing/2014/main" id="{5F4D9DA9-E462-8D8D-6713-DCAB4519CAB6}"/>
              </a:ext>
            </a:extLst>
          </p:cNvPr>
          <p:cNvSpPr txBox="1"/>
          <p:nvPr/>
        </p:nvSpPr>
        <p:spPr>
          <a:xfrm>
            <a:off x="7383699" y="4165753"/>
            <a:ext cx="2036617" cy="923330"/>
          </a:xfrm>
          <a:prstGeom prst="rect">
            <a:avLst/>
          </a:prstGeom>
          <a:noFill/>
        </p:spPr>
        <p:txBody>
          <a:bodyPr wrap="square" rtlCol="0">
            <a:spAutoFit/>
          </a:bodyPr>
          <a:lstStyle/>
          <a:p>
            <a:pPr algn="ctr"/>
            <a:r>
              <a:rPr lang="en-US" b="1" dirty="0">
                <a:solidFill>
                  <a:srgbClr val="538234"/>
                </a:solidFill>
              </a:rPr>
              <a:t>Polyketide</a:t>
            </a:r>
            <a:br>
              <a:rPr lang="en-US" b="1" dirty="0">
                <a:solidFill>
                  <a:srgbClr val="538234"/>
                </a:solidFill>
              </a:rPr>
            </a:br>
            <a:r>
              <a:rPr lang="en-US" b="1" dirty="0">
                <a:solidFill>
                  <a:srgbClr val="538234"/>
                </a:solidFill>
              </a:rPr>
              <a:t>synthesizability</a:t>
            </a:r>
            <a:br>
              <a:rPr lang="en-US" b="1" dirty="0">
                <a:solidFill>
                  <a:srgbClr val="538234"/>
                </a:solidFill>
              </a:rPr>
            </a:br>
            <a:r>
              <a:rPr lang="en-US" b="1" dirty="0">
                <a:solidFill>
                  <a:srgbClr val="538234"/>
                </a:solidFill>
              </a:rPr>
              <a:t>score = 0.76</a:t>
            </a:r>
          </a:p>
        </p:txBody>
      </p:sp>
    </p:spTree>
    <p:extLst>
      <p:ext uri="{BB962C8B-B14F-4D97-AF65-F5344CB8AC3E}">
        <p14:creationId xmlns:p14="http://schemas.microsoft.com/office/powerpoint/2010/main" val="155229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C4575-0A74-BAAA-E109-C13D78A0E252}"/>
              </a:ext>
            </a:extLst>
          </p:cNvPr>
          <p:cNvPicPr>
            <a:picLocks noChangeAspect="1"/>
          </p:cNvPicPr>
          <p:nvPr/>
        </p:nvPicPr>
        <p:blipFill>
          <a:blip r:embed="rId2"/>
          <a:stretch>
            <a:fillRect/>
          </a:stretch>
        </p:blipFill>
        <p:spPr>
          <a:xfrm>
            <a:off x="1020871" y="82213"/>
            <a:ext cx="1524461" cy="959211"/>
          </a:xfrm>
          <a:prstGeom prst="rect">
            <a:avLst/>
          </a:prstGeom>
        </p:spPr>
      </p:pic>
      <p:sp>
        <p:nvSpPr>
          <p:cNvPr id="5" name="TextBox 4">
            <a:extLst>
              <a:ext uri="{FF2B5EF4-FFF2-40B4-BE49-F238E27FC236}">
                <a16:creationId xmlns:a16="http://schemas.microsoft.com/office/drawing/2014/main" id="{E303C1E1-A806-F355-5BE3-BE299DE72F7D}"/>
              </a:ext>
            </a:extLst>
          </p:cNvPr>
          <p:cNvSpPr txBox="1"/>
          <p:nvPr/>
        </p:nvSpPr>
        <p:spPr>
          <a:xfrm>
            <a:off x="1453066" y="1104448"/>
            <a:ext cx="660073"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Kavain</a:t>
            </a:r>
          </a:p>
        </p:txBody>
      </p:sp>
      <p:pic>
        <p:nvPicPr>
          <p:cNvPr id="6" name="Picture 5">
            <a:extLst>
              <a:ext uri="{FF2B5EF4-FFF2-40B4-BE49-F238E27FC236}">
                <a16:creationId xmlns:a16="http://schemas.microsoft.com/office/drawing/2014/main" id="{A6D296CB-7533-2D41-9CCE-5021333FC7CD}"/>
              </a:ext>
            </a:extLst>
          </p:cNvPr>
          <p:cNvPicPr>
            <a:picLocks noChangeAspect="1"/>
          </p:cNvPicPr>
          <p:nvPr/>
        </p:nvPicPr>
        <p:blipFill>
          <a:blip r:embed="rId3"/>
          <a:stretch>
            <a:fillRect/>
          </a:stretch>
        </p:blipFill>
        <p:spPr>
          <a:xfrm>
            <a:off x="867038" y="1475169"/>
            <a:ext cx="1832127" cy="983920"/>
          </a:xfrm>
          <a:prstGeom prst="rect">
            <a:avLst/>
          </a:prstGeom>
        </p:spPr>
      </p:pic>
      <p:sp>
        <p:nvSpPr>
          <p:cNvPr id="7" name="TextBox 6">
            <a:extLst>
              <a:ext uri="{FF2B5EF4-FFF2-40B4-BE49-F238E27FC236}">
                <a16:creationId xmlns:a16="http://schemas.microsoft.com/office/drawing/2014/main" id="{42A696C7-6E0F-C30F-D09E-52C68E348F3A}"/>
              </a:ext>
            </a:extLst>
          </p:cNvPr>
          <p:cNvSpPr txBox="1"/>
          <p:nvPr/>
        </p:nvSpPr>
        <p:spPr>
          <a:xfrm>
            <a:off x="1357520" y="2522114"/>
            <a:ext cx="851165"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Yangonin</a:t>
            </a:r>
          </a:p>
        </p:txBody>
      </p:sp>
      <p:pic>
        <p:nvPicPr>
          <p:cNvPr id="8" name="Picture 7">
            <a:extLst>
              <a:ext uri="{FF2B5EF4-FFF2-40B4-BE49-F238E27FC236}">
                <a16:creationId xmlns:a16="http://schemas.microsoft.com/office/drawing/2014/main" id="{53DC634E-4AA2-37FE-1EAE-333DE300E50B}"/>
              </a:ext>
            </a:extLst>
          </p:cNvPr>
          <p:cNvPicPr>
            <a:picLocks noChangeAspect="1"/>
          </p:cNvPicPr>
          <p:nvPr/>
        </p:nvPicPr>
        <p:blipFill>
          <a:blip r:embed="rId4"/>
          <a:stretch>
            <a:fillRect/>
          </a:stretch>
        </p:blipFill>
        <p:spPr>
          <a:xfrm>
            <a:off x="867039" y="2892835"/>
            <a:ext cx="1832125" cy="983919"/>
          </a:xfrm>
          <a:prstGeom prst="rect">
            <a:avLst/>
          </a:prstGeom>
        </p:spPr>
      </p:pic>
      <p:sp>
        <p:nvSpPr>
          <p:cNvPr id="9" name="TextBox 8">
            <a:extLst>
              <a:ext uri="{FF2B5EF4-FFF2-40B4-BE49-F238E27FC236}">
                <a16:creationId xmlns:a16="http://schemas.microsoft.com/office/drawing/2014/main" id="{5FA7779B-BF45-C6C4-1F07-7D9963C9680D}"/>
              </a:ext>
            </a:extLst>
          </p:cNvPr>
          <p:cNvSpPr txBox="1"/>
          <p:nvPr/>
        </p:nvSpPr>
        <p:spPr>
          <a:xfrm>
            <a:off x="918090" y="3939779"/>
            <a:ext cx="1730023"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10-methoxyyangonin</a:t>
            </a:r>
          </a:p>
        </p:txBody>
      </p:sp>
      <p:pic>
        <p:nvPicPr>
          <p:cNvPr id="10" name="Picture 9">
            <a:extLst>
              <a:ext uri="{FF2B5EF4-FFF2-40B4-BE49-F238E27FC236}">
                <a16:creationId xmlns:a16="http://schemas.microsoft.com/office/drawing/2014/main" id="{A3EF0147-E790-4C4A-AC19-A4478D63E46C}"/>
              </a:ext>
            </a:extLst>
          </p:cNvPr>
          <p:cNvPicPr>
            <a:picLocks noChangeAspect="1"/>
          </p:cNvPicPr>
          <p:nvPr/>
        </p:nvPicPr>
        <p:blipFill>
          <a:blip r:embed="rId5"/>
          <a:stretch>
            <a:fillRect/>
          </a:stretch>
        </p:blipFill>
        <p:spPr>
          <a:xfrm>
            <a:off x="867039" y="4310500"/>
            <a:ext cx="1832125" cy="983919"/>
          </a:xfrm>
          <a:prstGeom prst="rect">
            <a:avLst/>
          </a:prstGeom>
        </p:spPr>
      </p:pic>
      <p:sp>
        <p:nvSpPr>
          <p:cNvPr id="11" name="TextBox 10">
            <a:extLst>
              <a:ext uri="{FF2B5EF4-FFF2-40B4-BE49-F238E27FC236}">
                <a16:creationId xmlns:a16="http://schemas.microsoft.com/office/drawing/2014/main" id="{995E82D8-52BD-AC34-E448-B2FF111AD3B8}"/>
              </a:ext>
            </a:extLst>
          </p:cNvPr>
          <p:cNvSpPr txBox="1"/>
          <p:nvPr/>
        </p:nvSpPr>
        <p:spPr>
          <a:xfrm>
            <a:off x="918090" y="5357441"/>
            <a:ext cx="1730023"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11-methoxyyangonin</a:t>
            </a:r>
          </a:p>
        </p:txBody>
      </p:sp>
      <p:pic>
        <p:nvPicPr>
          <p:cNvPr id="12" name="Picture 11">
            <a:extLst>
              <a:ext uri="{FF2B5EF4-FFF2-40B4-BE49-F238E27FC236}">
                <a16:creationId xmlns:a16="http://schemas.microsoft.com/office/drawing/2014/main" id="{16F701BE-EA75-7B11-BFD8-8276263328A4}"/>
              </a:ext>
            </a:extLst>
          </p:cNvPr>
          <p:cNvPicPr>
            <a:picLocks noChangeAspect="1"/>
          </p:cNvPicPr>
          <p:nvPr/>
        </p:nvPicPr>
        <p:blipFill>
          <a:blip r:embed="rId6"/>
          <a:stretch>
            <a:fillRect/>
          </a:stretch>
        </p:blipFill>
        <p:spPr>
          <a:xfrm>
            <a:off x="3750320" y="173571"/>
            <a:ext cx="1832123" cy="983918"/>
          </a:xfrm>
          <a:prstGeom prst="rect">
            <a:avLst/>
          </a:prstGeom>
        </p:spPr>
      </p:pic>
      <p:sp>
        <p:nvSpPr>
          <p:cNvPr id="13" name="TextBox 12">
            <a:extLst>
              <a:ext uri="{FF2B5EF4-FFF2-40B4-BE49-F238E27FC236}">
                <a16:creationId xmlns:a16="http://schemas.microsoft.com/office/drawing/2014/main" id="{1E1C12AE-B3E0-DB71-4F87-343BAEFD4B00}"/>
              </a:ext>
            </a:extLst>
          </p:cNvPr>
          <p:cNvSpPr txBox="1"/>
          <p:nvPr/>
        </p:nvSpPr>
        <p:spPr>
          <a:xfrm>
            <a:off x="3821049" y="1206991"/>
            <a:ext cx="1690664"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5,6-dihydroyangonin</a:t>
            </a:r>
          </a:p>
        </p:txBody>
      </p:sp>
      <p:pic>
        <p:nvPicPr>
          <p:cNvPr id="14" name="Picture 13">
            <a:extLst>
              <a:ext uri="{FF2B5EF4-FFF2-40B4-BE49-F238E27FC236}">
                <a16:creationId xmlns:a16="http://schemas.microsoft.com/office/drawing/2014/main" id="{FA6CB00B-649C-5106-73BE-B1CCD001B181}"/>
              </a:ext>
            </a:extLst>
          </p:cNvPr>
          <p:cNvPicPr>
            <a:picLocks noChangeAspect="1"/>
          </p:cNvPicPr>
          <p:nvPr/>
        </p:nvPicPr>
        <p:blipFill>
          <a:blip r:embed="rId7"/>
          <a:stretch>
            <a:fillRect/>
          </a:stretch>
        </p:blipFill>
        <p:spPr>
          <a:xfrm>
            <a:off x="3750319" y="1564190"/>
            <a:ext cx="1832125" cy="983919"/>
          </a:xfrm>
          <a:prstGeom prst="rect">
            <a:avLst/>
          </a:prstGeom>
        </p:spPr>
      </p:pic>
      <p:sp>
        <p:nvSpPr>
          <p:cNvPr id="15" name="TextBox 14">
            <a:extLst>
              <a:ext uri="{FF2B5EF4-FFF2-40B4-BE49-F238E27FC236}">
                <a16:creationId xmlns:a16="http://schemas.microsoft.com/office/drawing/2014/main" id="{CAA82B3C-A2AD-9ED4-1CAC-1FC4E00B6C43}"/>
              </a:ext>
            </a:extLst>
          </p:cNvPr>
          <p:cNvSpPr txBox="1"/>
          <p:nvPr/>
        </p:nvSpPr>
        <p:spPr>
          <a:xfrm>
            <a:off x="3575917" y="2597611"/>
            <a:ext cx="2180928"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5,6,7,8-tetrahydroyangonin</a:t>
            </a:r>
          </a:p>
        </p:txBody>
      </p:sp>
      <p:pic>
        <p:nvPicPr>
          <p:cNvPr id="16" name="Picture 15">
            <a:extLst>
              <a:ext uri="{FF2B5EF4-FFF2-40B4-BE49-F238E27FC236}">
                <a16:creationId xmlns:a16="http://schemas.microsoft.com/office/drawing/2014/main" id="{0209D97C-332D-0C13-331F-7226E342C1AE}"/>
              </a:ext>
            </a:extLst>
          </p:cNvPr>
          <p:cNvPicPr>
            <a:picLocks noChangeAspect="1"/>
          </p:cNvPicPr>
          <p:nvPr/>
        </p:nvPicPr>
        <p:blipFill>
          <a:blip r:embed="rId8"/>
          <a:stretch>
            <a:fillRect/>
          </a:stretch>
        </p:blipFill>
        <p:spPr>
          <a:xfrm>
            <a:off x="3892939" y="2954810"/>
            <a:ext cx="1546885" cy="962506"/>
          </a:xfrm>
          <a:prstGeom prst="rect">
            <a:avLst/>
          </a:prstGeom>
        </p:spPr>
      </p:pic>
      <p:sp>
        <p:nvSpPr>
          <p:cNvPr id="17" name="TextBox 16">
            <a:extLst>
              <a:ext uri="{FF2B5EF4-FFF2-40B4-BE49-F238E27FC236}">
                <a16:creationId xmlns:a16="http://schemas.microsoft.com/office/drawing/2014/main" id="{B5D95B4C-C713-B6AC-91D8-603759FACBB7}"/>
              </a:ext>
            </a:extLst>
          </p:cNvPr>
          <p:cNvSpPr txBox="1"/>
          <p:nvPr/>
        </p:nvSpPr>
        <p:spPr>
          <a:xfrm>
            <a:off x="3784543" y="3966818"/>
            <a:ext cx="1763678"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Desmethoxyyangonin</a:t>
            </a:r>
          </a:p>
        </p:txBody>
      </p:sp>
      <p:pic>
        <p:nvPicPr>
          <p:cNvPr id="18" name="Picture 17">
            <a:extLst>
              <a:ext uri="{FF2B5EF4-FFF2-40B4-BE49-F238E27FC236}">
                <a16:creationId xmlns:a16="http://schemas.microsoft.com/office/drawing/2014/main" id="{017B4905-B9A6-1DE8-DB70-70D93BA2417B}"/>
              </a:ext>
            </a:extLst>
          </p:cNvPr>
          <p:cNvPicPr>
            <a:picLocks noChangeAspect="1"/>
          </p:cNvPicPr>
          <p:nvPr/>
        </p:nvPicPr>
        <p:blipFill>
          <a:blip r:embed="rId9"/>
          <a:stretch>
            <a:fillRect/>
          </a:stretch>
        </p:blipFill>
        <p:spPr>
          <a:xfrm>
            <a:off x="3750319" y="4324017"/>
            <a:ext cx="1832125" cy="983919"/>
          </a:xfrm>
          <a:prstGeom prst="rect">
            <a:avLst/>
          </a:prstGeom>
        </p:spPr>
      </p:pic>
      <p:sp>
        <p:nvSpPr>
          <p:cNvPr id="19" name="TextBox 18">
            <a:extLst>
              <a:ext uri="{FF2B5EF4-FFF2-40B4-BE49-F238E27FC236}">
                <a16:creationId xmlns:a16="http://schemas.microsoft.com/office/drawing/2014/main" id="{70E4F293-A86C-F62B-11B2-65D807C7DB3D}"/>
              </a:ext>
            </a:extLst>
          </p:cNvPr>
          <p:cNvSpPr txBox="1"/>
          <p:nvPr/>
        </p:nvSpPr>
        <p:spPr>
          <a:xfrm>
            <a:off x="3369378" y="5357441"/>
            <a:ext cx="2594009" cy="307697"/>
          </a:xfrm>
          <a:prstGeom prst="rect">
            <a:avLst/>
          </a:prstGeom>
          <a:noFill/>
        </p:spPr>
        <p:txBody>
          <a:bodyPr wrap="none" rtlCol="0">
            <a:spAutoFit/>
          </a:bodyPr>
          <a:lstStyle/>
          <a:p>
            <a:pPr defTabSz="914126"/>
            <a:r>
              <a:rPr lang="en-US" sz="1400" dirty="0">
                <a:solidFill>
                  <a:prstClr val="black"/>
                </a:solidFill>
                <a:latin typeface="Calibri" panose="020F0502020204030204"/>
              </a:rPr>
              <a:t>11-methoxy-12-hydroxyyangonin</a:t>
            </a:r>
          </a:p>
        </p:txBody>
      </p:sp>
      <p:pic>
        <p:nvPicPr>
          <p:cNvPr id="20" name="Picture 19">
            <a:extLst>
              <a:ext uri="{FF2B5EF4-FFF2-40B4-BE49-F238E27FC236}">
                <a16:creationId xmlns:a16="http://schemas.microsoft.com/office/drawing/2014/main" id="{93EB3BCA-93F9-C8C6-98B6-90F54894C81C}"/>
              </a:ext>
            </a:extLst>
          </p:cNvPr>
          <p:cNvPicPr>
            <a:picLocks noChangeAspect="1"/>
          </p:cNvPicPr>
          <p:nvPr/>
        </p:nvPicPr>
        <p:blipFill>
          <a:blip r:embed="rId10"/>
          <a:stretch>
            <a:fillRect/>
          </a:stretch>
        </p:blipFill>
        <p:spPr>
          <a:xfrm>
            <a:off x="6589115" y="173106"/>
            <a:ext cx="1832121" cy="983917"/>
          </a:xfrm>
          <a:prstGeom prst="rect">
            <a:avLst/>
          </a:prstGeom>
        </p:spPr>
      </p:pic>
      <p:sp>
        <p:nvSpPr>
          <p:cNvPr id="21" name="TextBox 20">
            <a:extLst>
              <a:ext uri="{FF2B5EF4-FFF2-40B4-BE49-F238E27FC236}">
                <a16:creationId xmlns:a16="http://schemas.microsoft.com/office/drawing/2014/main" id="{7D66807F-5A1E-5D27-5ABC-39D0B8817FF2}"/>
              </a:ext>
            </a:extLst>
          </p:cNvPr>
          <p:cNvSpPr txBox="1"/>
          <p:nvPr/>
        </p:nvSpPr>
        <p:spPr>
          <a:xfrm>
            <a:off x="6659844" y="1206991"/>
            <a:ext cx="1690665"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7,8-dihydroyangonin</a:t>
            </a:r>
          </a:p>
        </p:txBody>
      </p:sp>
      <p:pic>
        <p:nvPicPr>
          <p:cNvPr id="22" name="Picture 21">
            <a:extLst>
              <a:ext uri="{FF2B5EF4-FFF2-40B4-BE49-F238E27FC236}">
                <a16:creationId xmlns:a16="http://schemas.microsoft.com/office/drawing/2014/main" id="{9D0838CF-E0A0-1F2B-E9EC-AA7CE9F959BF}"/>
              </a:ext>
            </a:extLst>
          </p:cNvPr>
          <p:cNvPicPr>
            <a:picLocks noChangeAspect="1"/>
          </p:cNvPicPr>
          <p:nvPr/>
        </p:nvPicPr>
        <p:blipFill>
          <a:blip r:embed="rId11"/>
          <a:stretch>
            <a:fillRect/>
          </a:stretch>
        </p:blipFill>
        <p:spPr>
          <a:xfrm>
            <a:off x="6740327" y="1578645"/>
            <a:ext cx="1529696" cy="962505"/>
          </a:xfrm>
          <a:prstGeom prst="rect">
            <a:avLst/>
          </a:prstGeom>
        </p:spPr>
      </p:pic>
      <p:sp>
        <p:nvSpPr>
          <p:cNvPr id="23" name="TextBox 22">
            <a:extLst>
              <a:ext uri="{FF2B5EF4-FFF2-40B4-BE49-F238E27FC236}">
                <a16:creationId xmlns:a16="http://schemas.microsoft.com/office/drawing/2014/main" id="{1DB4CE41-73F3-41C8-9229-F07D75D04DE9}"/>
              </a:ext>
            </a:extLst>
          </p:cNvPr>
          <p:cNvSpPr txBox="1"/>
          <p:nvPr/>
        </p:nvSpPr>
        <p:spPr>
          <a:xfrm>
            <a:off x="6659844" y="2585138"/>
            <a:ext cx="1690665"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7,8-dihydroyangonin</a:t>
            </a:r>
          </a:p>
        </p:txBody>
      </p:sp>
      <p:pic>
        <p:nvPicPr>
          <p:cNvPr id="24" name="Picture 23">
            <a:extLst>
              <a:ext uri="{FF2B5EF4-FFF2-40B4-BE49-F238E27FC236}">
                <a16:creationId xmlns:a16="http://schemas.microsoft.com/office/drawing/2014/main" id="{F7CA99C7-DA0D-9C43-929B-3448919EED22}"/>
              </a:ext>
            </a:extLst>
          </p:cNvPr>
          <p:cNvPicPr>
            <a:picLocks noChangeAspect="1"/>
          </p:cNvPicPr>
          <p:nvPr/>
        </p:nvPicPr>
        <p:blipFill>
          <a:blip r:embed="rId12"/>
          <a:stretch>
            <a:fillRect/>
          </a:stretch>
        </p:blipFill>
        <p:spPr>
          <a:xfrm>
            <a:off x="6723312" y="3030837"/>
            <a:ext cx="1563727" cy="983918"/>
          </a:xfrm>
          <a:prstGeom prst="rect">
            <a:avLst/>
          </a:prstGeom>
        </p:spPr>
      </p:pic>
      <p:sp>
        <p:nvSpPr>
          <p:cNvPr id="25" name="TextBox 24">
            <a:extLst>
              <a:ext uri="{FF2B5EF4-FFF2-40B4-BE49-F238E27FC236}">
                <a16:creationId xmlns:a16="http://schemas.microsoft.com/office/drawing/2014/main" id="{FC895E0E-6D47-8448-D1BE-7464065BAC31}"/>
              </a:ext>
            </a:extLst>
          </p:cNvPr>
          <p:cNvSpPr txBox="1"/>
          <p:nvPr/>
        </p:nvSpPr>
        <p:spPr>
          <a:xfrm>
            <a:off x="6819750" y="4120666"/>
            <a:ext cx="1370852"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5-hydroxykavain</a:t>
            </a:r>
          </a:p>
        </p:txBody>
      </p:sp>
      <p:pic>
        <p:nvPicPr>
          <p:cNvPr id="26" name="Picture 25">
            <a:extLst>
              <a:ext uri="{FF2B5EF4-FFF2-40B4-BE49-F238E27FC236}">
                <a16:creationId xmlns:a16="http://schemas.microsoft.com/office/drawing/2014/main" id="{6E8760E4-E347-F054-2CC3-744514672145}"/>
              </a:ext>
            </a:extLst>
          </p:cNvPr>
          <p:cNvPicPr>
            <a:picLocks noChangeAspect="1"/>
          </p:cNvPicPr>
          <p:nvPr/>
        </p:nvPicPr>
        <p:blipFill>
          <a:blip r:embed="rId13"/>
          <a:stretch>
            <a:fillRect/>
          </a:stretch>
        </p:blipFill>
        <p:spPr>
          <a:xfrm>
            <a:off x="6723313" y="4454190"/>
            <a:ext cx="1563726" cy="983918"/>
          </a:xfrm>
          <a:prstGeom prst="rect">
            <a:avLst/>
          </a:prstGeom>
        </p:spPr>
      </p:pic>
      <p:sp>
        <p:nvSpPr>
          <p:cNvPr id="27" name="TextBox 26">
            <a:extLst>
              <a:ext uri="{FF2B5EF4-FFF2-40B4-BE49-F238E27FC236}">
                <a16:creationId xmlns:a16="http://schemas.microsoft.com/office/drawing/2014/main" id="{9F33ECED-B9B0-0835-732A-923759E563F8}"/>
              </a:ext>
            </a:extLst>
          </p:cNvPr>
          <p:cNvSpPr txBox="1"/>
          <p:nvPr/>
        </p:nvSpPr>
        <p:spPr>
          <a:xfrm>
            <a:off x="6761896" y="5372478"/>
            <a:ext cx="1486559"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7,8-dihydrokavain</a:t>
            </a:r>
          </a:p>
        </p:txBody>
      </p:sp>
      <p:pic>
        <p:nvPicPr>
          <p:cNvPr id="28" name="Picture 27">
            <a:extLst>
              <a:ext uri="{FF2B5EF4-FFF2-40B4-BE49-F238E27FC236}">
                <a16:creationId xmlns:a16="http://schemas.microsoft.com/office/drawing/2014/main" id="{7D0E483C-4AC9-CCED-7DEA-DFE1797A392A}"/>
              </a:ext>
            </a:extLst>
          </p:cNvPr>
          <p:cNvPicPr>
            <a:picLocks noChangeAspect="1"/>
          </p:cNvPicPr>
          <p:nvPr/>
        </p:nvPicPr>
        <p:blipFill>
          <a:blip r:embed="rId14"/>
          <a:stretch>
            <a:fillRect/>
          </a:stretch>
        </p:blipFill>
        <p:spPr>
          <a:xfrm>
            <a:off x="9427907" y="263842"/>
            <a:ext cx="1690663" cy="893180"/>
          </a:xfrm>
          <a:prstGeom prst="rect">
            <a:avLst/>
          </a:prstGeom>
        </p:spPr>
      </p:pic>
      <p:sp>
        <p:nvSpPr>
          <p:cNvPr id="29" name="TextBox 28">
            <a:extLst>
              <a:ext uri="{FF2B5EF4-FFF2-40B4-BE49-F238E27FC236}">
                <a16:creationId xmlns:a16="http://schemas.microsoft.com/office/drawing/2014/main" id="{0CDAD40F-EA2A-BE29-43FF-4696CF3A7722}"/>
              </a:ext>
            </a:extLst>
          </p:cNvPr>
          <p:cNvSpPr txBox="1"/>
          <p:nvPr/>
        </p:nvSpPr>
        <p:spPr>
          <a:xfrm>
            <a:off x="9498638" y="1207910"/>
            <a:ext cx="1916757"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5,6-dehydromethysticin</a:t>
            </a:r>
          </a:p>
        </p:txBody>
      </p:sp>
      <p:pic>
        <p:nvPicPr>
          <p:cNvPr id="30" name="Picture 29">
            <a:extLst>
              <a:ext uri="{FF2B5EF4-FFF2-40B4-BE49-F238E27FC236}">
                <a16:creationId xmlns:a16="http://schemas.microsoft.com/office/drawing/2014/main" id="{2CC0ECFC-4BA4-207F-50B7-D260C9F96108}"/>
              </a:ext>
            </a:extLst>
          </p:cNvPr>
          <p:cNvPicPr>
            <a:picLocks noChangeAspect="1"/>
          </p:cNvPicPr>
          <p:nvPr/>
        </p:nvPicPr>
        <p:blipFill>
          <a:blip r:embed="rId15"/>
          <a:stretch>
            <a:fillRect/>
          </a:stretch>
        </p:blipFill>
        <p:spPr>
          <a:xfrm>
            <a:off x="9498638" y="1602039"/>
            <a:ext cx="1746419" cy="939112"/>
          </a:xfrm>
          <a:prstGeom prst="rect">
            <a:avLst/>
          </a:prstGeom>
        </p:spPr>
      </p:pic>
      <p:sp>
        <p:nvSpPr>
          <p:cNvPr id="31" name="TextBox 30">
            <a:extLst>
              <a:ext uri="{FF2B5EF4-FFF2-40B4-BE49-F238E27FC236}">
                <a16:creationId xmlns:a16="http://schemas.microsoft.com/office/drawing/2014/main" id="{50BED66E-DBE9-6D0A-8393-59CF605BA84B}"/>
              </a:ext>
            </a:extLst>
          </p:cNvPr>
          <p:cNvSpPr txBox="1"/>
          <p:nvPr/>
        </p:nvSpPr>
        <p:spPr>
          <a:xfrm>
            <a:off x="9935984" y="2585138"/>
            <a:ext cx="1042067" cy="307697"/>
          </a:xfrm>
          <a:prstGeom prst="rect">
            <a:avLst/>
          </a:prstGeom>
          <a:noFill/>
        </p:spPr>
        <p:txBody>
          <a:bodyPr wrap="none" rtlCol="0">
            <a:spAutoFit/>
          </a:bodyPr>
          <a:lstStyle/>
          <a:p>
            <a:pPr algn="ctr" defTabSz="914126"/>
            <a:r>
              <a:rPr lang="en-US" sz="1400" dirty="0">
                <a:solidFill>
                  <a:prstClr val="black"/>
                </a:solidFill>
                <a:latin typeface="Calibri" panose="020F0502020204030204"/>
              </a:rPr>
              <a:t>Methysticin</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A674728-D59E-7DEE-83AC-68437B4167CB}"/>
                  </a:ext>
                </a:extLst>
              </p:cNvPr>
              <p:cNvSpPr txBox="1"/>
              <p:nvPr/>
            </p:nvSpPr>
            <p:spPr>
              <a:xfrm>
                <a:off x="0" y="5842817"/>
                <a:ext cx="12192000" cy="1015663"/>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5. </a:t>
                </a:r>
                <a:r>
                  <a:rPr lang="en-US" sz="1200" dirty="0">
                    <a:latin typeface="Calibri" panose="020F0502020204030204" pitchFamily="34" charset="0"/>
                    <a:cs typeface="Calibri" panose="020F0502020204030204" pitchFamily="34" charset="0"/>
                  </a:rPr>
                  <a:t>Chemical structures of the kavalactone family from </a:t>
                </a:r>
                <a:r>
                  <a:rPr lang="en-US" sz="1200" i="1" dirty="0">
                    <a:latin typeface="Calibri" panose="020F0502020204030204" pitchFamily="34" charset="0"/>
                    <a:cs typeface="Calibri" panose="020F0502020204030204" pitchFamily="34" charset="0"/>
                  </a:rPr>
                  <a:t>Piper methysticum </a:t>
                </a:r>
                <a:r>
                  <a:rPr lang="en-US" sz="1200" dirty="0">
                    <a:latin typeface="Calibri" panose="020F0502020204030204" pitchFamily="34" charset="0"/>
                    <a:cs typeface="Calibri" panose="020F0502020204030204" pitchFamily="34" charset="0"/>
                  </a:rPr>
                  <a:t>(kava) for which TridentSynthRL was tested against. The six major kavalactones, i.e., kavain, 7,8-dihydrokavain, yangonin, Desmethoxyyangonin, Methysticin, and 7,8-dihydromethysticin are shown, along with their related structural analogs. These compounds share a core </a:t>
                </a:r>
                <a14:m>
                  <m:oMath xmlns:m="http://schemas.openxmlformats.org/officeDocument/2006/math">
                    <m:r>
                      <a:rPr lang="en-US" sz="1200" i="1"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200" dirty="0">
                    <a:latin typeface="Calibri" panose="020F0502020204030204" pitchFamily="34" charset="0"/>
                    <a:cs typeface="Calibri" panose="020F0502020204030204" pitchFamily="34" charset="0"/>
                  </a:rPr>
                  <a:t>-pyrone scaffold and vary in their aromatic substitutions, degrees of saturation, and hydroxylation/ methoxylation patterns, all of which contribute to their various pharmacological effects, including their anxiolytic, analgesic, and neuroprotective properties. TridentSynthRL was able to find thermodynamically feasible pathways to all members of the kavalactone family with at least one pathway for each structure involving a type I PKS. Users also have the option to tune the total number of pathways enumerated by running TridentSynthRL for fewer or more iterations.</a:t>
                </a:r>
              </a:p>
            </p:txBody>
          </p:sp>
        </mc:Choice>
        <mc:Fallback>
          <p:sp>
            <p:nvSpPr>
              <p:cNvPr id="32" name="TextBox 31">
                <a:extLst>
                  <a:ext uri="{FF2B5EF4-FFF2-40B4-BE49-F238E27FC236}">
                    <a16:creationId xmlns:a16="http://schemas.microsoft.com/office/drawing/2014/main" id="{0A674728-D59E-7DEE-83AC-68437B4167CB}"/>
                  </a:ext>
                </a:extLst>
              </p:cNvPr>
              <p:cNvSpPr txBox="1">
                <a:spLocks noRot="1" noChangeAspect="1" noMove="1" noResize="1" noEditPoints="1" noAdjustHandles="1" noChangeArrowheads="1" noChangeShapeType="1" noTextEdit="1"/>
              </p:cNvSpPr>
              <p:nvPr/>
            </p:nvSpPr>
            <p:spPr>
              <a:xfrm>
                <a:off x="0" y="5842817"/>
                <a:ext cx="12192000" cy="1015663"/>
              </a:xfrm>
              <a:prstGeom prst="rect">
                <a:avLst/>
              </a:prstGeom>
              <a:blipFill>
                <a:blip r:embed="rId16"/>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259155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2798EBF-ED80-E4C1-CB7D-E180827E3084}"/>
              </a:ext>
            </a:extLst>
          </p:cNvPr>
          <p:cNvSpPr/>
          <p:nvPr/>
        </p:nvSpPr>
        <p:spPr>
          <a:xfrm>
            <a:off x="463703" y="2797079"/>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52B39B68-03BA-45E9-6BD9-CF434A3E8380}"/>
              </a:ext>
            </a:extLst>
          </p:cNvPr>
          <p:cNvSpPr/>
          <p:nvPr/>
        </p:nvSpPr>
        <p:spPr>
          <a:xfrm>
            <a:off x="108292" y="2797079"/>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612DE1B-BA58-AD96-D6EA-8B7E706E8F3D}"/>
              </a:ext>
            </a:extLst>
          </p:cNvPr>
          <p:cNvSpPr txBox="1"/>
          <p:nvPr/>
        </p:nvSpPr>
        <p:spPr>
          <a:xfrm>
            <a:off x="457818" y="2824062"/>
            <a:ext cx="341957" cy="26147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7" name="Oval 6">
            <a:extLst>
              <a:ext uri="{FF2B5EF4-FFF2-40B4-BE49-F238E27FC236}">
                <a16:creationId xmlns:a16="http://schemas.microsoft.com/office/drawing/2014/main" id="{D9534F1A-F063-9B58-1EAC-FD6A20FDA4E7}"/>
              </a:ext>
            </a:extLst>
          </p:cNvPr>
          <p:cNvSpPr/>
          <p:nvPr/>
        </p:nvSpPr>
        <p:spPr>
          <a:xfrm>
            <a:off x="790048" y="2797080"/>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682EF66-B059-D0B1-4983-E18F196BE57A}"/>
              </a:ext>
            </a:extLst>
          </p:cNvPr>
          <p:cNvSpPr txBox="1"/>
          <p:nvPr/>
        </p:nvSpPr>
        <p:spPr>
          <a:xfrm>
            <a:off x="739595" y="2827908"/>
            <a:ext cx="431093" cy="25378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9" name="TextBox 8">
            <a:extLst>
              <a:ext uri="{FF2B5EF4-FFF2-40B4-BE49-F238E27FC236}">
                <a16:creationId xmlns:a16="http://schemas.microsoft.com/office/drawing/2014/main" id="{FB64F717-F02E-D835-E404-FE8F06C10297}"/>
              </a:ext>
            </a:extLst>
          </p:cNvPr>
          <p:cNvSpPr txBox="1"/>
          <p:nvPr/>
        </p:nvSpPr>
        <p:spPr>
          <a:xfrm>
            <a:off x="102407" y="2824062"/>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sp>
        <p:nvSpPr>
          <p:cNvPr id="10" name="TextBox 9">
            <a:extLst>
              <a:ext uri="{FF2B5EF4-FFF2-40B4-BE49-F238E27FC236}">
                <a16:creationId xmlns:a16="http://schemas.microsoft.com/office/drawing/2014/main" id="{0FDC32AE-0DBF-3803-D379-360367875451}"/>
              </a:ext>
            </a:extLst>
          </p:cNvPr>
          <p:cNvSpPr txBox="1"/>
          <p:nvPr/>
        </p:nvSpPr>
        <p:spPr>
          <a:xfrm>
            <a:off x="218706" y="2519626"/>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LM</a:t>
            </a:r>
          </a:p>
        </p:txBody>
      </p:sp>
      <p:sp>
        <p:nvSpPr>
          <p:cNvPr id="11" name="Oval 10">
            <a:extLst>
              <a:ext uri="{FF2B5EF4-FFF2-40B4-BE49-F238E27FC236}">
                <a16:creationId xmlns:a16="http://schemas.microsoft.com/office/drawing/2014/main" id="{8F89034A-5093-E2AB-C06E-4C773A8CEAF4}"/>
              </a:ext>
            </a:extLst>
          </p:cNvPr>
          <p:cNvSpPr/>
          <p:nvPr/>
        </p:nvSpPr>
        <p:spPr>
          <a:xfrm>
            <a:off x="2087928" y="2591818"/>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80258F88-1D9D-37D9-3AF3-A174CE91A945}"/>
              </a:ext>
            </a:extLst>
          </p:cNvPr>
          <p:cNvSpPr txBox="1"/>
          <p:nvPr/>
        </p:nvSpPr>
        <p:spPr>
          <a:xfrm>
            <a:off x="2082043" y="2622646"/>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13" name="Oval 12">
            <a:extLst>
              <a:ext uri="{FF2B5EF4-FFF2-40B4-BE49-F238E27FC236}">
                <a16:creationId xmlns:a16="http://schemas.microsoft.com/office/drawing/2014/main" id="{037981A8-A666-6C85-D9C1-6A08F980D5B9}"/>
              </a:ext>
            </a:extLst>
          </p:cNvPr>
          <p:cNvSpPr/>
          <p:nvPr/>
        </p:nvSpPr>
        <p:spPr>
          <a:xfrm>
            <a:off x="1751696" y="2591817"/>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67FCA349-166B-BA8E-2A42-D43319A4D4F7}"/>
              </a:ext>
            </a:extLst>
          </p:cNvPr>
          <p:cNvSpPr/>
          <p:nvPr/>
        </p:nvSpPr>
        <p:spPr>
          <a:xfrm>
            <a:off x="1483578" y="2792789"/>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237A9156-8376-AE35-3450-F3C56789C46A}"/>
              </a:ext>
            </a:extLst>
          </p:cNvPr>
          <p:cNvSpPr txBox="1"/>
          <p:nvPr/>
        </p:nvSpPr>
        <p:spPr>
          <a:xfrm>
            <a:off x="1477693" y="2819772"/>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16" name="Oval 15">
            <a:extLst>
              <a:ext uri="{FF2B5EF4-FFF2-40B4-BE49-F238E27FC236}">
                <a16:creationId xmlns:a16="http://schemas.microsoft.com/office/drawing/2014/main" id="{6839A5D9-4ED4-7E77-A26F-3DBFEC45FEAD}"/>
              </a:ext>
            </a:extLst>
          </p:cNvPr>
          <p:cNvSpPr/>
          <p:nvPr/>
        </p:nvSpPr>
        <p:spPr>
          <a:xfrm>
            <a:off x="2679213" y="2792789"/>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20D53510-7ADC-C0F3-5530-344829B59B83}"/>
              </a:ext>
            </a:extLst>
          </p:cNvPr>
          <p:cNvSpPr txBox="1"/>
          <p:nvPr/>
        </p:nvSpPr>
        <p:spPr>
          <a:xfrm>
            <a:off x="2579394" y="2819772"/>
            <a:ext cx="529824"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18" name="Oval 17">
            <a:extLst>
              <a:ext uri="{FF2B5EF4-FFF2-40B4-BE49-F238E27FC236}">
                <a16:creationId xmlns:a16="http://schemas.microsoft.com/office/drawing/2014/main" id="{372D2C3C-95EC-85FD-1D88-8C7BF6DE4439}"/>
              </a:ext>
            </a:extLst>
          </p:cNvPr>
          <p:cNvSpPr/>
          <p:nvPr/>
        </p:nvSpPr>
        <p:spPr>
          <a:xfrm>
            <a:off x="5459635" y="2800202"/>
            <a:ext cx="330187" cy="315441"/>
          </a:xfrm>
          <a:prstGeom prst="ellipse">
            <a:avLst/>
          </a:prstGeom>
          <a:solidFill>
            <a:srgbClr val="EE9331">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968AF27-D419-BC3B-83F5-44C1DA48BD65}"/>
              </a:ext>
            </a:extLst>
          </p:cNvPr>
          <p:cNvSpPr txBox="1"/>
          <p:nvPr/>
        </p:nvSpPr>
        <p:spPr>
          <a:xfrm>
            <a:off x="5409182" y="2827185"/>
            <a:ext cx="431093"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TE</a:t>
            </a:r>
          </a:p>
        </p:txBody>
      </p:sp>
      <p:sp>
        <p:nvSpPr>
          <p:cNvPr id="20" name="TextBox 19">
            <a:extLst>
              <a:ext uri="{FF2B5EF4-FFF2-40B4-BE49-F238E27FC236}">
                <a16:creationId xmlns:a16="http://schemas.microsoft.com/office/drawing/2014/main" id="{4B360099-4552-7F6E-C51A-C82E4998559C}"/>
              </a:ext>
            </a:extLst>
          </p:cNvPr>
          <p:cNvSpPr txBox="1"/>
          <p:nvPr/>
        </p:nvSpPr>
        <p:spPr>
          <a:xfrm>
            <a:off x="1275181" y="2542559"/>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M1</a:t>
            </a:r>
          </a:p>
        </p:txBody>
      </p:sp>
      <p:sp>
        <p:nvSpPr>
          <p:cNvPr id="21" name="TextBox 20">
            <a:extLst>
              <a:ext uri="{FF2B5EF4-FFF2-40B4-BE49-F238E27FC236}">
                <a16:creationId xmlns:a16="http://schemas.microsoft.com/office/drawing/2014/main" id="{0B231296-098B-9E11-2177-253903B7E12C}"/>
              </a:ext>
            </a:extLst>
          </p:cNvPr>
          <p:cNvSpPr txBox="1"/>
          <p:nvPr/>
        </p:nvSpPr>
        <p:spPr>
          <a:xfrm>
            <a:off x="1702083" y="2622645"/>
            <a:ext cx="429412"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DH</a:t>
            </a:r>
          </a:p>
        </p:txBody>
      </p:sp>
      <p:sp>
        <p:nvSpPr>
          <p:cNvPr id="22" name="Oval 21">
            <a:extLst>
              <a:ext uri="{FF2B5EF4-FFF2-40B4-BE49-F238E27FC236}">
                <a16:creationId xmlns:a16="http://schemas.microsoft.com/office/drawing/2014/main" id="{ACC466CC-38F9-8A6A-834C-01EA59B72661}"/>
              </a:ext>
            </a:extLst>
          </p:cNvPr>
          <p:cNvSpPr/>
          <p:nvPr/>
        </p:nvSpPr>
        <p:spPr>
          <a:xfrm>
            <a:off x="1146083" y="2798941"/>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7F051B5-C8E0-E380-8938-3EB7BD02AA1B}"/>
              </a:ext>
            </a:extLst>
          </p:cNvPr>
          <p:cNvSpPr txBox="1"/>
          <p:nvPr/>
        </p:nvSpPr>
        <p:spPr>
          <a:xfrm>
            <a:off x="1140198" y="2825924"/>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sp>
        <p:nvSpPr>
          <p:cNvPr id="24" name="Oval 23">
            <a:extLst>
              <a:ext uri="{FF2B5EF4-FFF2-40B4-BE49-F238E27FC236}">
                <a16:creationId xmlns:a16="http://schemas.microsoft.com/office/drawing/2014/main" id="{160D9A43-0B1A-A474-EE65-C8F0298273D1}"/>
              </a:ext>
            </a:extLst>
          </p:cNvPr>
          <p:cNvSpPr/>
          <p:nvPr/>
        </p:nvSpPr>
        <p:spPr>
          <a:xfrm>
            <a:off x="2428712" y="2591818"/>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46C542DF-4873-C143-4FA3-2635495890FE}"/>
              </a:ext>
            </a:extLst>
          </p:cNvPr>
          <p:cNvSpPr txBox="1"/>
          <p:nvPr/>
        </p:nvSpPr>
        <p:spPr>
          <a:xfrm>
            <a:off x="2422827" y="2622646"/>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ER</a:t>
            </a:r>
          </a:p>
        </p:txBody>
      </p:sp>
      <p:pic>
        <p:nvPicPr>
          <p:cNvPr id="26" name="Picture 25">
            <a:extLst>
              <a:ext uri="{FF2B5EF4-FFF2-40B4-BE49-F238E27FC236}">
                <a16:creationId xmlns:a16="http://schemas.microsoft.com/office/drawing/2014/main" id="{4FCBD206-45AC-56A7-AAC5-F68D48902F33}"/>
              </a:ext>
            </a:extLst>
          </p:cNvPr>
          <p:cNvPicPr>
            <a:picLocks noChangeAspect="1"/>
          </p:cNvPicPr>
          <p:nvPr/>
        </p:nvPicPr>
        <p:blipFill>
          <a:blip r:embed="rId2"/>
          <a:stretch>
            <a:fillRect/>
          </a:stretch>
        </p:blipFill>
        <p:spPr>
          <a:xfrm>
            <a:off x="853226" y="3052371"/>
            <a:ext cx="625872" cy="1207039"/>
          </a:xfrm>
          <a:prstGeom prst="rect">
            <a:avLst/>
          </a:prstGeom>
        </p:spPr>
      </p:pic>
      <p:pic>
        <p:nvPicPr>
          <p:cNvPr id="27" name="Picture 26">
            <a:extLst>
              <a:ext uri="{FF2B5EF4-FFF2-40B4-BE49-F238E27FC236}">
                <a16:creationId xmlns:a16="http://schemas.microsoft.com/office/drawing/2014/main" id="{3F1D13FF-D8E0-4771-57A4-879F26C9CA52}"/>
              </a:ext>
            </a:extLst>
          </p:cNvPr>
          <p:cNvPicPr>
            <a:picLocks noChangeAspect="1"/>
          </p:cNvPicPr>
          <p:nvPr/>
        </p:nvPicPr>
        <p:blipFill>
          <a:blip r:embed="rId3"/>
          <a:stretch>
            <a:fillRect/>
          </a:stretch>
        </p:blipFill>
        <p:spPr>
          <a:xfrm>
            <a:off x="2744001" y="3048100"/>
            <a:ext cx="730434" cy="1420288"/>
          </a:xfrm>
          <a:prstGeom prst="rect">
            <a:avLst/>
          </a:prstGeom>
        </p:spPr>
      </p:pic>
      <p:sp>
        <p:nvSpPr>
          <p:cNvPr id="28" name="TextBox 27">
            <a:extLst>
              <a:ext uri="{FF2B5EF4-FFF2-40B4-BE49-F238E27FC236}">
                <a16:creationId xmlns:a16="http://schemas.microsoft.com/office/drawing/2014/main" id="{276F211B-B5C3-C2D0-ADB6-624E64753C1E}"/>
              </a:ext>
            </a:extLst>
          </p:cNvPr>
          <p:cNvSpPr txBox="1"/>
          <p:nvPr/>
        </p:nvSpPr>
        <p:spPr>
          <a:xfrm>
            <a:off x="-3515" y="3246399"/>
            <a:ext cx="969564"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Starter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benzoyl-CoA</a:t>
            </a:r>
          </a:p>
        </p:txBody>
      </p:sp>
      <p:sp>
        <p:nvSpPr>
          <p:cNvPr id="29" name="TextBox 28">
            <a:extLst>
              <a:ext uri="{FF2B5EF4-FFF2-40B4-BE49-F238E27FC236}">
                <a16:creationId xmlns:a16="http://schemas.microsoft.com/office/drawing/2014/main" id="{38932DF2-0200-7DD9-D5E0-76961DC91D4C}"/>
              </a:ext>
            </a:extLst>
          </p:cNvPr>
          <p:cNvSpPr txBox="1"/>
          <p:nvPr/>
        </p:nvSpPr>
        <p:spPr>
          <a:xfrm>
            <a:off x="2135932" y="4294092"/>
            <a:ext cx="1103285"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Extender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malonyl-CoA</a:t>
            </a:r>
          </a:p>
        </p:txBody>
      </p:sp>
      <p:sp>
        <p:nvSpPr>
          <p:cNvPr id="30" name="Oval 29">
            <a:extLst>
              <a:ext uri="{FF2B5EF4-FFF2-40B4-BE49-F238E27FC236}">
                <a16:creationId xmlns:a16="http://schemas.microsoft.com/office/drawing/2014/main" id="{FDA47AAC-E49E-5893-3FD0-2D12787C1AA2}"/>
              </a:ext>
            </a:extLst>
          </p:cNvPr>
          <p:cNvSpPr/>
          <p:nvPr/>
        </p:nvSpPr>
        <p:spPr>
          <a:xfrm>
            <a:off x="3012460" y="278852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529BF1BF-C13F-9F5B-93E0-C09F0A9EEEE5}"/>
              </a:ext>
            </a:extLst>
          </p:cNvPr>
          <p:cNvSpPr txBox="1"/>
          <p:nvPr/>
        </p:nvSpPr>
        <p:spPr>
          <a:xfrm>
            <a:off x="3006575" y="2815512"/>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KS</a:t>
            </a:r>
          </a:p>
        </p:txBody>
      </p:sp>
      <p:sp>
        <p:nvSpPr>
          <p:cNvPr id="32" name="Oval 31">
            <a:extLst>
              <a:ext uri="{FF2B5EF4-FFF2-40B4-BE49-F238E27FC236}">
                <a16:creationId xmlns:a16="http://schemas.microsoft.com/office/drawing/2014/main" id="{B52B18C8-06A4-9E5C-FAFC-454F69B56164}"/>
              </a:ext>
            </a:extLst>
          </p:cNvPr>
          <p:cNvSpPr/>
          <p:nvPr/>
        </p:nvSpPr>
        <p:spPr>
          <a:xfrm>
            <a:off x="3344257" y="2788529"/>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3" name="Oval 32">
            <a:extLst>
              <a:ext uri="{FF2B5EF4-FFF2-40B4-BE49-F238E27FC236}">
                <a16:creationId xmlns:a16="http://schemas.microsoft.com/office/drawing/2014/main" id="{086FCF17-A443-24F3-F671-8FCB35FAC924}"/>
              </a:ext>
            </a:extLst>
          </p:cNvPr>
          <p:cNvSpPr/>
          <p:nvPr/>
        </p:nvSpPr>
        <p:spPr>
          <a:xfrm>
            <a:off x="3621485" y="2598362"/>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3E541716-DA77-7049-2331-C281AB3B74B1}"/>
              </a:ext>
            </a:extLst>
          </p:cNvPr>
          <p:cNvSpPr/>
          <p:nvPr/>
        </p:nvSpPr>
        <p:spPr>
          <a:xfrm>
            <a:off x="3897291" y="2795315"/>
            <a:ext cx="330187" cy="315441"/>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7711548F-DDD3-FDCC-0A7B-14D4F5F6F3C5}"/>
              </a:ext>
            </a:extLst>
          </p:cNvPr>
          <p:cNvSpPr txBox="1"/>
          <p:nvPr/>
        </p:nvSpPr>
        <p:spPr>
          <a:xfrm>
            <a:off x="3338372" y="2815512"/>
            <a:ext cx="341957" cy="26147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a:t>
            </a:r>
          </a:p>
        </p:txBody>
      </p:sp>
      <p:sp>
        <p:nvSpPr>
          <p:cNvPr id="36" name="TextBox 35">
            <a:extLst>
              <a:ext uri="{FF2B5EF4-FFF2-40B4-BE49-F238E27FC236}">
                <a16:creationId xmlns:a16="http://schemas.microsoft.com/office/drawing/2014/main" id="{452BF9E3-57D1-5832-FB8D-84B31031D6F9}"/>
              </a:ext>
            </a:extLst>
          </p:cNvPr>
          <p:cNvSpPr txBox="1"/>
          <p:nvPr/>
        </p:nvSpPr>
        <p:spPr>
          <a:xfrm>
            <a:off x="3797472" y="2822298"/>
            <a:ext cx="529824"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37" name="TextBox 36">
            <a:extLst>
              <a:ext uri="{FF2B5EF4-FFF2-40B4-BE49-F238E27FC236}">
                <a16:creationId xmlns:a16="http://schemas.microsoft.com/office/drawing/2014/main" id="{367BBFF4-1E42-420D-210C-67D229975788}"/>
              </a:ext>
            </a:extLst>
          </p:cNvPr>
          <p:cNvSpPr txBox="1"/>
          <p:nvPr/>
        </p:nvSpPr>
        <p:spPr>
          <a:xfrm>
            <a:off x="3615600" y="2629190"/>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38" name="TextBox 37">
            <a:extLst>
              <a:ext uri="{FF2B5EF4-FFF2-40B4-BE49-F238E27FC236}">
                <a16:creationId xmlns:a16="http://schemas.microsoft.com/office/drawing/2014/main" id="{09A8F0AE-505D-ADC9-9C87-EAB4F3FE5A38}"/>
              </a:ext>
            </a:extLst>
          </p:cNvPr>
          <p:cNvSpPr txBox="1"/>
          <p:nvPr/>
        </p:nvSpPr>
        <p:spPr>
          <a:xfrm>
            <a:off x="3174526" y="2524106"/>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M2</a:t>
            </a:r>
          </a:p>
        </p:txBody>
      </p:sp>
      <p:pic>
        <p:nvPicPr>
          <p:cNvPr id="39" name="Picture 38">
            <a:extLst>
              <a:ext uri="{FF2B5EF4-FFF2-40B4-BE49-F238E27FC236}">
                <a16:creationId xmlns:a16="http://schemas.microsoft.com/office/drawing/2014/main" id="{57987718-2D2A-97F8-4BE3-F13599CCAAB7}"/>
              </a:ext>
            </a:extLst>
          </p:cNvPr>
          <p:cNvPicPr>
            <a:picLocks noChangeAspect="1"/>
          </p:cNvPicPr>
          <p:nvPr/>
        </p:nvPicPr>
        <p:blipFill>
          <a:blip r:embed="rId4"/>
          <a:stretch>
            <a:fillRect/>
          </a:stretch>
        </p:blipFill>
        <p:spPr>
          <a:xfrm>
            <a:off x="3957441" y="3054136"/>
            <a:ext cx="940058" cy="1796556"/>
          </a:xfrm>
          <a:prstGeom prst="rect">
            <a:avLst/>
          </a:prstGeom>
        </p:spPr>
      </p:pic>
      <p:sp>
        <p:nvSpPr>
          <p:cNvPr id="40" name="Oval 39">
            <a:extLst>
              <a:ext uri="{FF2B5EF4-FFF2-40B4-BE49-F238E27FC236}">
                <a16:creationId xmlns:a16="http://schemas.microsoft.com/office/drawing/2014/main" id="{744FBFC2-D17A-EF6C-9747-93FD13685A2D}"/>
              </a:ext>
            </a:extLst>
          </p:cNvPr>
          <p:cNvSpPr/>
          <p:nvPr/>
        </p:nvSpPr>
        <p:spPr>
          <a:xfrm>
            <a:off x="4231775" y="2795118"/>
            <a:ext cx="330187" cy="315441"/>
          </a:xfrm>
          <a:prstGeom prst="ellipse">
            <a:avLst/>
          </a:prstGeom>
          <a:solidFill>
            <a:srgbClr val="84A4CC">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14620C46-A6FA-4F1C-B971-B730FF49131D}"/>
              </a:ext>
            </a:extLst>
          </p:cNvPr>
          <p:cNvSpPr txBox="1"/>
          <p:nvPr/>
        </p:nvSpPr>
        <p:spPr>
          <a:xfrm>
            <a:off x="4225890" y="2822101"/>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KS</a:t>
            </a:r>
          </a:p>
        </p:txBody>
      </p:sp>
      <p:sp>
        <p:nvSpPr>
          <p:cNvPr id="42" name="Oval 41">
            <a:extLst>
              <a:ext uri="{FF2B5EF4-FFF2-40B4-BE49-F238E27FC236}">
                <a16:creationId xmlns:a16="http://schemas.microsoft.com/office/drawing/2014/main" id="{A65765AA-911F-A99D-034B-D633E66CBCAE}"/>
              </a:ext>
            </a:extLst>
          </p:cNvPr>
          <p:cNvSpPr/>
          <p:nvPr/>
        </p:nvSpPr>
        <p:spPr>
          <a:xfrm>
            <a:off x="4571123" y="2795118"/>
            <a:ext cx="330187" cy="315441"/>
          </a:xfrm>
          <a:prstGeom prst="ellipse">
            <a:avLst/>
          </a:prstGeom>
          <a:solidFill>
            <a:srgbClr val="84A4CC">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AA9D11CE-2582-0F62-8C5C-256BB1BD670E}"/>
              </a:ext>
            </a:extLst>
          </p:cNvPr>
          <p:cNvSpPr/>
          <p:nvPr/>
        </p:nvSpPr>
        <p:spPr>
          <a:xfrm>
            <a:off x="4846355" y="2604951"/>
            <a:ext cx="330187" cy="315441"/>
          </a:xfrm>
          <a:prstGeom prst="ellipse">
            <a:avLst/>
          </a:prstGeom>
          <a:solidFill>
            <a:srgbClr val="84A4CC">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4" name="Oval 43">
            <a:extLst>
              <a:ext uri="{FF2B5EF4-FFF2-40B4-BE49-F238E27FC236}">
                <a16:creationId xmlns:a16="http://schemas.microsoft.com/office/drawing/2014/main" id="{9CC01B7E-DDD6-097B-F9F9-40B1341D0088}"/>
              </a:ext>
            </a:extLst>
          </p:cNvPr>
          <p:cNvSpPr/>
          <p:nvPr/>
        </p:nvSpPr>
        <p:spPr>
          <a:xfrm>
            <a:off x="5116606" y="2801904"/>
            <a:ext cx="330187" cy="315441"/>
          </a:xfrm>
          <a:prstGeom prst="ellipse">
            <a:avLst/>
          </a:prstGeom>
          <a:solidFill>
            <a:srgbClr val="84A4CC">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29A49B75-158C-7889-A870-52DDAB1F6740}"/>
              </a:ext>
            </a:extLst>
          </p:cNvPr>
          <p:cNvSpPr txBox="1"/>
          <p:nvPr/>
        </p:nvSpPr>
        <p:spPr>
          <a:xfrm>
            <a:off x="4565238" y="2822101"/>
            <a:ext cx="341957" cy="26147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46" name="TextBox 45">
            <a:extLst>
              <a:ext uri="{FF2B5EF4-FFF2-40B4-BE49-F238E27FC236}">
                <a16:creationId xmlns:a16="http://schemas.microsoft.com/office/drawing/2014/main" id="{96407D2E-EFB1-4CA1-2698-F8C85D50FD64}"/>
              </a:ext>
            </a:extLst>
          </p:cNvPr>
          <p:cNvSpPr txBox="1"/>
          <p:nvPr/>
        </p:nvSpPr>
        <p:spPr>
          <a:xfrm>
            <a:off x="5016787" y="2828887"/>
            <a:ext cx="529824"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47" name="TextBox 46">
            <a:extLst>
              <a:ext uri="{FF2B5EF4-FFF2-40B4-BE49-F238E27FC236}">
                <a16:creationId xmlns:a16="http://schemas.microsoft.com/office/drawing/2014/main" id="{AA234C51-4C0A-D294-B2F3-ABB5FE330AF5}"/>
              </a:ext>
            </a:extLst>
          </p:cNvPr>
          <p:cNvSpPr txBox="1"/>
          <p:nvPr/>
        </p:nvSpPr>
        <p:spPr>
          <a:xfrm>
            <a:off x="4840470" y="2635779"/>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48" name="TextBox 47">
            <a:extLst>
              <a:ext uri="{FF2B5EF4-FFF2-40B4-BE49-F238E27FC236}">
                <a16:creationId xmlns:a16="http://schemas.microsoft.com/office/drawing/2014/main" id="{3290F426-2B3A-B1FF-F06D-AFD2446E239D}"/>
              </a:ext>
            </a:extLst>
          </p:cNvPr>
          <p:cNvSpPr txBox="1"/>
          <p:nvPr/>
        </p:nvSpPr>
        <p:spPr>
          <a:xfrm>
            <a:off x="4393841" y="2530696"/>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M3</a:t>
            </a:r>
          </a:p>
        </p:txBody>
      </p:sp>
      <p:pic>
        <p:nvPicPr>
          <p:cNvPr id="49" name="Picture 48">
            <a:extLst>
              <a:ext uri="{FF2B5EF4-FFF2-40B4-BE49-F238E27FC236}">
                <a16:creationId xmlns:a16="http://schemas.microsoft.com/office/drawing/2014/main" id="{0715017E-D74E-F7F1-D640-72311ED24EE9}"/>
              </a:ext>
            </a:extLst>
          </p:cNvPr>
          <p:cNvPicPr>
            <a:picLocks noChangeAspect="1"/>
          </p:cNvPicPr>
          <p:nvPr/>
        </p:nvPicPr>
        <p:blipFill>
          <a:blip r:embed="rId5"/>
          <a:stretch>
            <a:fillRect/>
          </a:stretch>
        </p:blipFill>
        <p:spPr>
          <a:xfrm>
            <a:off x="5093933" y="3055384"/>
            <a:ext cx="1239423" cy="2142731"/>
          </a:xfrm>
          <a:prstGeom prst="rect">
            <a:avLst/>
          </a:prstGeom>
        </p:spPr>
      </p:pic>
      <p:pic>
        <p:nvPicPr>
          <p:cNvPr id="90" name="Picture 89">
            <a:extLst>
              <a:ext uri="{FF2B5EF4-FFF2-40B4-BE49-F238E27FC236}">
                <a16:creationId xmlns:a16="http://schemas.microsoft.com/office/drawing/2014/main" id="{E997B32B-1AE0-47F2-1E83-143422E153A3}"/>
              </a:ext>
            </a:extLst>
          </p:cNvPr>
          <p:cNvPicPr>
            <a:picLocks noChangeAspect="1"/>
          </p:cNvPicPr>
          <p:nvPr/>
        </p:nvPicPr>
        <p:blipFill>
          <a:blip r:embed="rId6"/>
          <a:stretch>
            <a:fillRect/>
          </a:stretch>
        </p:blipFill>
        <p:spPr>
          <a:xfrm>
            <a:off x="6854898" y="2129779"/>
            <a:ext cx="2088388" cy="1344250"/>
          </a:xfrm>
          <a:prstGeom prst="rect">
            <a:avLst/>
          </a:prstGeom>
        </p:spPr>
      </p:pic>
      <p:cxnSp>
        <p:nvCxnSpPr>
          <p:cNvPr id="104" name="Straight Arrow Connector 103">
            <a:extLst>
              <a:ext uri="{FF2B5EF4-FFF2-40B4-BE49-F238E27FC236}">
                <a16:creationId xmlns:a16="http://schemas.microsoft.com/office/drawing/2014/main" id="{3C60B209-86D7-6E15-3598-FC9D5B26D912}"/>
              </a:ext>
            </a:extLst>
          </p:cNvPr>
          <p:cNvCxnSpPr>
            <a:cxnSpLocks/>
          </p:cNvCxnSpPr>
          <p:nvPr/>
        </p:nvCxnSpPr>
        <p:spPr>
          <a:xfrm>
            <a:off x="5942290" y="2950489"/>
            <a:ext cx="780144" cy="0"/>
          </a:xfrm>
          <a:prstGeom prst="straightConnector1">
            <a:avLst/>
          </a:prstGeom>
          <a:noFill/>
          <a:ln w="28575" cap="flat" cmpd="sng" algn="ctr">
            <a:solidFill>
              <a:srgbClr val="C55A11"/>
            </a:solidFill>
            <a:prstDash val="solid"/>
            <a:tailEnd type="triangle"/>
          </a:ln>
          <a:effectLst/>
        </p:spPr>
      </p:cxnSp>
      <p:pic>
        <p:nvPicPr>
          <p:cNvPr id="105" name="Picture 104">
            <a:extLst>
              <a:ext uri="{FF2B5EF4-FFF2-40B4-BE49-F238E27FC236}">
                <a16:creationId xmlns:a16="http://schemas.microsoft.com/office/drawing/2014/main" id="{02E697FE-2FE6-D294-D650-933F9347A220}"/>
              </a:ext>
            </a:extLst>
          </p:cNvPr>
          <p:cNvPicPr>
            <a:picLocks noChangeAspect="1"/>
          </p:cNvPicPr>
          <p:nvPr/>
        </p:nvPicPr>
        <p:blipFill>
          <a:blip r:embed="rId7"/>
          <a:stretch>
            <a:fillRect/>
          </a:stretch>
        </p:blipFill>
        <p:spPr>
          <a:xfrm>
            <a:off x="9941177" y="2107471"/>
            <a:ext cx="2133044" cy="1388959"/>
          </a:xfrm>
          <a:prstGeom prst="rect">
            <a:avLst/>
          </a:prstGeom>
        </p:spPr>
      </p:pic>
      <p:cxnSp>
        <p:nvCxnSpPr>
          <p:cNvPr id="106" name="Straight Arrow Connector 105">
            <a:extLst>
              <a:ext uri="{FF2B5EF4-FFF2-40B4-BE49-F238E27FC236}">
                <a16:creationId xmlns:a16="http://schemas.microsoft.com/office/drawing/2014/main" id="{C3933370-6EDF-432A-D2CC-F42691FC9E67}"/>
              </a:ext>
            </a:extLst>
          </p:cNvPr>
          <p:cNvCxnSpPr/>
          <p:nvPr/>
        </p:nvCxnSpPr>
        <p:spPr>
          <a:xfrm>
            <a:off x="9136649" y="2946248"/>
            <a:ext cx="653136" cy="0"/>
          </a:xfrm>
          <a:prstGeom prst="straightConnector1">
            <a:avLst/>
          </a:prstGeom>
          <a:noFill/>
          <a:ln w="28575" cap="flat" cmpd="sng" algn="ctr">
            <a:solidFill>
              <a:srgbClr val="2E75B6"/>
            </a:solidFill>
            <a:prstDash val="solid"/>
            <a:tailEnd type="triangle"/>
          </a:ln>
          <a:effectLst/>
        </p:spPr>
      </p:cxnSp>
      <p:sp>
        <p:nvSpPr>
          <p:cNvPr id="107" name="Circular Arrow 106">
            <a:extLst>
              <a:ext uri="{FF2B5EF4-FFF2-40B4-BE49-F238E27FC236}">
                <a16:creationId xmlns:a16="http://schemas.microsoft.com/office/drawing/2014/main" id="{048F983B-2741-EBC7-8EFC-7C5997AD4771}"/>
              </a:ext>
            </a:extLst>
          </p:cNvPr>
          <p:cNvSpPr/>
          <p:nvPr/>
        </p:nvSpPr>
        <p:spPr>
          <a:xfrm rot="10800000" flipH="1">
            <a:off x="9228913" y="2507281"/>
            <a:ext cx="442283" cy="461955"/>
          </a:xfrm>
          <a:prstGeom prst="circularArrow">
            <a:avLst>
              <a:gd name="adj1" fmla="val 0"/>
              <a:gd name="adj2" fmla="val 1142319"/>
              <a:gd name="adj3" fmla="val 20309177"/>
              <a:gd name="adj4" fmla="val 10997754"/>
              <a:gd name="adj5" fmla="val 6455"/>
            </a:avLst>
          </a:prstGeom>
          <a:solidFill>
            <a:srgbClr val="84A4CC">
              <a:lumMod val="75000"/>
            </a:srgbClr>
          </a:solidFill>
          <a:ln w="25400" cap="flat" cmpd="sng" algn="ctr">
            <a:solidFill>
              <a:srgbClr val="2E75B6"/>
            </a:solidFill>
            <a:prstDash val="solid"/>
          </a:ln>
          <a:effectLst/>
        </p:spPr>
        <p:txBody>
          <a:bodyPr rtlCol="0" anchor="ctr"/>
          <a:lstStyle/>
          <a:p>
            <a:pPr marL="0" marR="0" lvl="0" indent="0" algn="ctr" defTabSz="1218255"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3945E14E-0FE1-8889-7A41-B155BF5AC7BE}"/>
              </a:ext>
            </a:extLst>
          </p:cNvPr>
          <p:cNvSpPr txBox="1"/>
          <p:nvPr/>
        </p:nvSpPr>
        <p:spPr>
          <a:xfrm>
            <a:off x="9440410" y="2480921"/>
            <a:ext cx="434621" cy="276927"/>
          </a:xfrm>
          <a:prstGeom prst="rect">
            <a:avLst/>
          </a:prstGeom>
          <a:noFill/>
        </p:spPr>
        <p:txBody>
          <a:bodyPr wrap="none" rtlCol="0">
            <a:spAutoFit/>
          </a:bodyPr>
          <a:lstStyle/>
          <a:p>
            <a:pPr defTabSz="914126"/>
            <a:r>
              <a:rPr lang="en-US" sz="1200" b="1" dirty="0">
                <a:solidFill>
                  <a:srgbClr val="5B9BD5">
                    <a:lumMod val="75000"/>
                  </a:srgbClr>
                </a:solidFill>
                <a:latin typeface="Calibri" panose="020F0502020204030204" pitchFamily="34" charset="0"/>
                <a:cs typeface="Calibri" panose="020F0502020204030204" pitchFamily="34" charset="0"/>
              </a:rPr>
              <a:t>H</a:t>
            </a:r>
            <a:r>
              <a:rPr lang="en-US" sz="1200" b="1" baseline="-25000" dirty="0">
                <a:solidFill>
                  <a:srgbClr val="5B9BD5">
                    <a:lumMod val="75000"/>
                  </a:srgbClr>
                </a:solidFill>
                <a:latin typeface="Calibri" panose="020F0502020204030204" pitchFamily="34" charset="0"/>
                <a:cs typeface="Calibri" panose="020F0502020204030204" pitchFamily="34" charset="0"/>
              </a:rPr>
              <a:t>2</a:t>
            </a:r>
            <a:r>
              <a:rPr lang="en-US" sz="1200" b="1" dirty="0">
                <a:solidFill>
                  <a:srgbClr val="5B9BD5">
                    <a:lumMod val="75000"/>
                  </a:srgbClr>
                </a:solidFill>
                <a:latin typeface="Calibri" panose="020F0502020204030204" pitchFamily="34" charset="0"/>
                <a:cs typeface="Calibri" panose="020F0502020204030204" pitchFamily="34" charset="0"/>
              </a:rPr>
              <a:t>O</a:t>
            </a:r>
          </a:p>
        </p:txBody>
      </p:sp>
      <p:sp>
        <p:nvSpPr>
          <p:cNvPr id="109" name="TextBox 108">
            <a:extLst>
              <a:ext uri="{FF2B5EF4-FFF2-40B4-BE49-F238E27FC236}">
                <a16:creationId xmlns:a16="http://schemas.microsoft.com/office/drawing/2014/main" id="{57246FE0-7F4F-4103-0B6E-4024D2A0A676}"/>
              </a:ext>
            </a:extLst>
          </p:cNvPr>
          <p:cNvSpPr txBox="1"/>
          <p:nvPr/>
        </p:nvSpPr>
        <p:spPr>
          <a:xfrm>
            <a:off x="9058656" y="2944511"/>
            <a:ext cx="897072" cy="400110"/>
          </a:xfrm>
          <a:prstGeom prst="rect">
            <a:avLst/>
          </a:prstGeom>
          <a:noFill/>
        </p:spPr>
        <p:txBody>
          <a:bodyPr wrap="square">
            <a:spAutoFit/>
          </a:bodyPr>
          <a:lstStyle/>
          <a:p>
            <a:pPr algn="ctr" defTabSz="914126"/>
            <a:r>
              <a:rPr lang="el-GR" sz="1000" b="1" dirty="0">
                <a:solidFill>
                  <a:srgbClr val="245FA7"/>
                </a:solidFill>
                <a:latin typeface="Calibri" panose="020F0502020204030204" pitchFamily="34" charset="0"/>
                <a:cs typeface="Calibri" panose="020F0502020204030204" pitchFamily="34" charset="0"/>
              </a:rPr>
              <a:t>Δ</a:t>
            </a:r>
            <a:r>
              <a:rPr lang="en-US" sz="1000" b="1" dirty="0">
                <a:solidFill>
                  <a:srgbClr val="245FA7"/>
                </a:solidFill>
                <a:latin typeface="Calibri" panose="020F0502020204030204" pitchFamily="34" charset="0"/>
                <a:cs typeface="Calibri" panose="020F0502020204030204" pitchFamily="34" charset="0"/>
              </a:rPr>
              <a:t>H = -6.27 kcal/mol</a:t>
            </a:r>
          </a:p>
        </p:txBody>
      </p:sp>
      <p:sp>
        <p:nvSpPr>
          <p:cNvPr id="110" name="TextBox 109">
            <a:extLst>
              <a:ext uri="{FF2B5EF4-FFF2-40B4-BE49-F238E27FC236}">
                <a16:creationId xmlns:a16="http://schemas.microsoft.com/office/drawing/2014/main" id="{055D2AFA-6A37-07F1-0A83-A6444830AD4E}"/>
              </a:ext>
            </a:extLst>
          </p:cNvPr>
          <p:cNvSpPr txBox="1"/>
          <p:nvPr/>
        </p:nvSpPr>
        <p:spPr>
          <a:xfrm>
            <a:off x="9061325" y="3325418"/>
            <a:ext cx="883345" cy="415390"/>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pitchFamily="34" charset="0"/>
                <a:cs typeface="Calibri" panose="020F0502020204030204" pitchFamily="34" charset="0"/>
              </a:rPr>
              <a:t>Dehydration</a:t>
            </a:r>
            <a:br>
              <a:rPr lang="en-US" sz="1050" b="1" dirty="0">
                <a:solidFill>
                  <a:srgbClr val="5B9BD5">
                    <a:lumMod val="75000"/>
                  </a:srgbClr>
                </a:solidFill>
                <a:latin typeface="Calibri" panose="020F0502020204030204" pitchFamily="34" charset="0"/>
                <a:cs typeface="Calibri" panose="020F0502020204030204" pitchFamily="34" charset="0"/>
              </a:rPr>
            </a:br>
            <a:r>
              <a:rPr lang="en-US" sz="1050" b="1" dirty="0">
                <a:solidFill>
                  <a:srgbClr val="5B9BD5">
                    <a:lumMod val="75000"/>
                  </a:srgbClr>
                </a:solidFill>
                <a:latin typeface="Calibri" panose="020F0502020204030204" pitchFamily="34" charset="0"/>
                <a:cs typeface="Calibri" panose="020F0502020204030204" pitchFamily="34" charset="0"/>
              </a:rPr>
              <a:t>of alcohols</a:t>
            </a:r>
          </a:p>
        </p:txBody>
      </p:sp>
      <p:pic>
        <p:nvPicPr>
          <p:cNvPr id="111" name="Picture 110">
            <a:extLst>
              <a:ext uri="{FF2B5EF4-FFF2-40B4-BE49-F238E27FC236}">
                <a16:creationId xmlns:a16="http://schemas.microsoft.com/office/drawing/2014/main" id="{E963B25D-C4CE-3264-0B6F-FCE510E7F884}"/>
              </a:ext>
            </a:extLst>
          </p:cNvPr>
          <p:cNvPicPr>
            <a:picLocks noChangeAspect="1"/>
          </p:cNvPicPr>
          <p:nvPr/>
        </p:nvPicPr>
        <p:blipFill>
          <a:blip r:embed="rId8"/>
          <a:stretch>
            <a:fillRect/>
          </a:stretch>
        </p:blipFill>
        <p:spPr>
          <a:xfrm>
            <a:off x="9928501" y="-25395"/>
            <a:ext cx="2223145" cy="1383291"/>
          </a:xfrm>
          <a:prstGeom prst="rect">
            <a:avLst/>
          </a:prstGeom>
        </p:spPr>
      </p:pic>
      <p:cxnSp>
        <p:nvCxnSpPr>
          <p:cNvPr id="112" name="Straight Arrow Connector 111">
            <a:extLst>
              <a:ext uri="{FF2B5EF4-FFF2-40B4-BE49-F238E27FC236}">
                <a16:creationId xmlns:a16="http://schemas.microsoft.com/office/drawing/2014/main" id="{E09F4155-E8D4-F1CA-137F-0B2F831F1AD9}"/>
              </a:ext>
            </a:extLst>
          </p:cNvPr>
          <p:cNvCxnSpPr>
            <a:cxnSpLocks/>
          </p:cNvCxnSpPr>
          <p:nvPr/>
        </p:nvCxnSpPr>
        <p:spPr>
          <a:xfrm flipV="1">
            <a:off x="11227850" y="1126667"/>
            <a:ext cx="0" cy="906492"/>
          </a:xfrm>
          <a:prstGeom prst="straightConnector1">
            <a:avLst/>
          </a:prstGeom>
          <a:noFill/>
          <a:ln w="28575" cap="flat" cmpd="sng" algn="ctr">
            <a:solidFill>
              <a:srgbClr val="538235"/>
            </a:solidFill>
            <a:prstDash val="solid"/>
            <a:tailEnd type="triangle"/>
          </a:ln>
          <a:effectLst/>
        </p:spPr>
      </p:cxnSp>
      <p:sp>
        <p:nvSpPr>
          <p:cNvPr id="113" name="Circular Arrow 112">
            <a:extLst>
              <a:ext uri="{FF2B5EF4-FFF2-40B4-BE49-F238E27FC236}">
                <a16:creationId xmlns:a16="http://schemas.microsoft.com/office/drawing/2014/main" id="{C55ACB91-FC8C-8F51-6FF5-62E9B5D1A348}"/>
              </a:ext>
            </a:extLst>
          </p:cNvPr>
          <p:cNvSpPr/>
          <p:nvPr/>
        </p:nvSpPr>
        <p:spPr>
          <a:xfrm rot="5400000" flipH="1">
            <a:off x="10589165" y="1246125"/>
            <a:ext cx="600528" cy="721071"/>
          </a:xfrm>
          <a:prstGeom prst="circularArrow">
            <a:avLst>
              <a:gd name="adj1" fmla="val 0"/>
              <a:gd name="adj2" fmla="val 1142319"/>
              <a:gd name="adj3" fmla="val 20309177"/>
              <a:gd name="adj4" fmla="val 11673881"/>
              <a:gd name="adj5" fmla="val 6455"/>
            </a:avLst>
          </a:prstGeom>
          <a:solidFill>
            <a:srgbClr val="84A4CC">
              <a:lumMod val="75000"/>
            </a:srgbClr>
          </a:solidFill>
          <a:ln w="25400" cap="flat" cmpd="sng" algn="ctr">
            <a:solidFill>
              <a:srgbClr val="538235"/>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114" name="TextBox 113">
            <a:extLst>
              <a:ext uri="{FF2B5EF4-FFF2-40B4-BE49-F238E27FC236}">
                <a16:creationId xmlns:a16="http://schemas.microsoft.com/office/drawing/2014/main" id="{04B94554-3BF8-35DB-115E-18F2723DAF4E}"/>
              </a:ext>
            </a:extLst>
          </p:cNvPr>
          <p:cNvSpPr txBox="1"/>
          <p:nvPr/>
        </p:nvSpPr>
        <p:spPr>
          <a:xfrm>
            <a:off x="10527348" y="1734039"/>
            <a:ext cx="482442"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SAM</a:t>
            </a:r>
          </a:p>
        </p:txBody>
      </p:sp>
      <p:sp>
        <p:nvSpPr>
          <p:cNvPr id="115" name="TextBox 114">
            <a:extLst>
              <a:ext uri="{FF2B5EF4-FFF2-40B4-BE49-F238E27FC236}">
                <a16:creationId xmlns:a16="http://schemas.microsoft.com/office/drawing/2014/main" id="{828A78BC-F0CE-58A8-7575-44B87FCA1B73}"/>
              </a:ext>
            </a:extLst>
          </p:cNvPr>
          <p:cNvSpPr txBox="1"/>
          <p:nvPr/>
        </p:nvSpPr>
        <p:spPr>
          <a:xfrm>
            <a:off x="10480701" y="1215252"/>
            <a:ext cx="445583"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SAH</a:t>
            </a:r>
          </a:p>
        </p:txBody>
      </p:sp>
      <p:sp>
        <p:nvSpPr>
          <p:cNvPr id="116" name="TextBox 115">
            <a:extLst>
              <a:ext uri="{FF2B5EF4-FFF2-40B4-BE49-F238E27FC236}">
                <a16:creationId xmlns:a16="http://schemas.microsoft.com/office/drawing/2014/main" id="{C4A89306-6C05-05A4-6D45-712DFDA77CDE}"/>
              </a:ext>
            </a:extLst>
          </p:cNvPr>
          <p:cNvSpPr txBox="1"/>
          <p:nvPr/>
        </p:nvSpPr>
        <p:spPr>
          <a:xfrm>
            <a:off x="11184070" y="1381012"/>
            <a:ext cx="1144762" cy="400110"/>
          </a:xfrm>
          <a:prstGeom prst="rect">
            <a:avLst/>
          </a:prstGeom>
          <a:noFill/>
        </p:spPr>
        <p:txBody>
          <a:bodyPr wrap="square" rtlCol="0">
            <a:spAutoFit/>
          </a:bodyPr>
          <a:lstStyle/>
          <a:p>
            <a:pPr defTabSz="914126"/>
            <a:r>
              <a:rPr lang="en-US" sz="1000" b="1" dirty="0">
                <a:solidFill>
                  <a:srgbClr val="70AD47">
                    <a:lumMod val="75000"/>
                  </a:srgbClr>
                </a:solidFill>
                <a:latin typeface="Calibri" panose="020F0502020204030204" pitchFamily="34" charset="0"/>
                <a:cs typeface="Calibri" panose="020F0502020204030204" pitchFamily="34" charset="0"/>
              </a:rPr>
              <a:t>DORA-XGB score </a:t>
            </a:r>
            <a:br>
              <a:rPr lang="en-US" sz="1000" b="1" dirty="0">
                <a:solidFill>
                  <a:srgbClr val="70AD47">
                    <a:lumMod val="75000"/>
                  </a:srgbClr>
                </a:solidFill>
                <a:latin typeface="Calibri" panose="020F0502020204030204" pitchFamily="34" charset="0"/>
                <a:cs typeface="Calibri" panose="020F0502020204030204" pitchFamily="34" charset="0"/>
              </a:rPr>
            </a:br>
            <a:r>
              <a:rPr lang="en-US" sz="1000" b="1" dirty="0">
                <a:solidFill>
                  <a:srgbClr val="70AD47">
                    <a:lumMod val="75000"/>
                  </a:srgbClr>
                </a:solidFill>
                <a:latin typeface="Calibri" panose="020F0502020204030204" pitchFamily="34" charset="0"/>
                <a:cs typeface="Calibri" panose="020F0502020204030204" pitchFamily="34" charset="0"/>
              </a:rPr>
              <a:t>= 0.955</a:t>
            </a:r>
          </a:p>
        </p:txBody>
      </p:sp>
      <p:sp>
        <p:nvSpPr>
          <p:cNvPr id="117" name="TextBox 116">
            <a:extLst>
              <a:ext uri="{FF2B5EF4-FFF2-40B4-BE49-F238E27FC236}">
                <a16:creationId xmlns:a16="http://schemas.microsoft.com/office/drawing/2014/main" id="{0170E60C-806E-922E-61BB-6ECE8FA42D6E}"/>
              </a:ext>
            </a:extLst>
          </p:cNvPr>
          <p:cNvSpPr txBox="1"/>
          <p:nvPr/>
        </p:nvSpPr>
        <p:spPr>
          <a:xfrm>
            <a:off x="9499764" y="318286"/>
            <a:ext cx="1520790" cy="307697"/>
          </a:xfrm>
          <a:prstGeom prst="rect">
            <a:avLst/>
          </a:prstGeom>
          <a:noFill/>
        </p:spPr>
        <p:txBody>
          <a:bodyPr wrap="none" rtlCol="0">
            <a:spAutoFit/>
          </a:bodyPr>
          <a:lstStyle/>
          <a:p>
            <a:pPr defTabSz="914126"/>
            <a:r>
              <a:rPr lang="en-US" sz="1400" b="1" dirty="0">
                <a:solidFill>
                  <a:prstClr val="black"/>
                </a:solidFill>
                <a:latin typeface="Calibri" panose="020F0502020204030204" pitchFamily="34" charset="0"/>
                <a:cs typeface="Calibri" panose="020F0502020204030204" pitchFamily="34" charset="0"/>
              </a:rPr>
              <a:t>7,8-dihydrokavain</a:t>
            </a:r>
          </a:p>
        </p:txBody>
      </p:sp>
      <p:sp>
        <p:nvSpPr>
          <p:cNvPr id="118" name="TextBox 117">
            <a:extLst>
              <a:ext uri="{FF2B5EF4-FFF2-40B4-BE49-F238E27FC236}">
                <a16:creationId xmlns:a16="http://schemas.microsoft.com/office/drawing/2014/main" id="{40F986ED-2D68-D69A-D8E8-D28B36498C8E}"/>
              </a:ext>
            </a:extLst>
          </p:cNvPr>
          <p:cNvSpPr txBox="1"/>
          <p:nvPr/>
        </p:nvSpPr>
        <p:spPr>
          <a:xfrm>
            <a:off x="3903795" y="4759799"/>
            <a:ext cx="1103285"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Extender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malonyl-CoA</a:t>
            </a:r>
          </a:p>
        </p:txBody>
      </p:sp>
      <p:sp>
        <p:nvSpPr>
          <p:cNvPr id="119" name="TextBox 118">
            <a:extLst>
              <a:ext uri="{FF2B5EF4-FFF2-40B4-BE49-F238E27FC236}">
                <a16:creationId xmlns:a16="http://schemas.microsoft.com/office/drawing/2014/main" id="{44A7BE0D-A5E9-112E-6B2B-30C101493837}"/>
              </a:ext>
            </a:extLst>
          </p:cNvPr>
          <p:cNvSpPr txBox="1"/>
          <p:nvPr/>
        </p:nvSpPr>
        <p:spPr>
          <a:xfrm>
            <a:off x="5542770" y="5108584"/>
            <a:ext cx="1103285"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Extender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malonyl-CoA</a:t>
            </a:r>
          </a:p>
        </p:txBody>
      </p:sp>
      <p:sp>
        <p:nvSpPr>
          <p:cNvPr id="120" name="TextBox 119">
            <a:extLst>
              <a:ext uri="{FF2B5EF4-FFF2-40B4-BE49-F238E27FC236}">
                <a16:creationId xmlns:a16="http://schemas.microsoft.com/office/drawing/2014/main" id="{65944584-9960-E227-5DBC-4B9712567379}"/>
              </a:ext>
            </a:extLst>
          </p:cNvPr>
          <p:cNvSpPr txBox="1"/>
          <p:nvPr/>
        </p:nvSpPr>
        <p:spPr>
          <a:xfrm>
            <a:off x="5711574" y="2510683"/>
            <a:ext cx="1198499" cy="430775"/>
          </a:xfrm>
          <a:prstGeom prst="rect">
            <a:avLst/>
          </a:prstGeom>
          <a:noFill/>
        </p:spPr>
        <p:txBody>
          <a:bodyPr wrap="square" rtlCol="0">
            <a:spAutoFit/>
          </a:bodyPr>
          <a:lstStyle/>
          <a:p>
            <a:pPr algn="ctr" defTabSz="914126"/>
            <a:r>
              <a:rPr lang="en-US" sz="1100" b="1" dirty="0">
                <a:solidFill>
                  <a:srgbClr val="C55A11"/>
                </a:solidFill>
                <a:latin typeface="Calibri" panose="020F0502020204030204" pitchFamily="34" charset="0"/>
                <a:cs typeface="Calibri" panose="020F0502020204030204" pitchFamily="34" charset="0"/>
              </a:rPr>
              <a:t>PKS </a:t>
            </a:r>
            <a:br>
              <a:rPr lang="en-US" sz="1100" b="1" dirty="0">
                <a:solidFill>
                  <a:srgbClr val="C55A11"/>
                </a:solidFill>
                <a:latin typeface="Calibri" panose="020F0502020204030204" pitchFamily="34" charset="0"/>
                <a:cs typeface="Calibri" panose="020F0502020204030204" pitchFamily="34" charset="0"/>
              </a:rPr>
            </a:br>
            <a:r>
              <a:rPr lang="en-US" sz="1100" b="1" dirty="0">
                <a:solidFill>
                  <a:srgbClr val="C55A11"/>
                </a:solidFill>
                <a:latin typeface="Calibri" panose="020F0502020204030204" pitchFamily="34" charset="0"/>
                <a:cs typeface="Calibri" panose="020F0502020204030204" pitchFamily="34" charset="0"/>
              </a:rPr>
              <a:t>offloading</a:t>
            </a:r>
          </a:p>
        </p:txBody>
      </p:sp>
      <p:grpSp>
        <p:nvGrpSpPr>
          <p:cNvPr id="121" name="Group 120">
            <a:extLst>
              <a:ext uri="{FF2B5EF4-FFF2-40B4-BE49-F238E27FC236}">
                <a16:creationId xmlns:a16="http://schemas.microsoft.com/office/drawing/2014/main" id="{BCE7E8E5-647C-E1C3-348D-D1D7CDF7079F}"/>
              </a:ext>
            </a:extLst>
          </p:cNvPr>
          <p:cNvGrpSpPr/>
          <p:nvPr/>
        </p:nvGrpSpPr>
        <p:grpSpPr>
          <a:xfrm>
            <a:off x="7835910" y="3869459"/>
            <a:ext cx="4290646" cy="1919986"/>
            <a:chOff x="7835910" y="4593854"/>
            <a:chExt cx="4290646" cy="1919986"/>
          </a:xfrm>
        </p:grpSpPr>
        <p:grpSp>
          <p:nvGrpSpPr>
            <p:cNvPr id="122" name="Group 121">
              <a:extLst>
                <a:ext uri="{FF2B5EF4-FFF2-40B4-BE49-F238E27FC236}">
                  <a16:creationId xmlns:a16="http://schemas.microsoft.com/office/drawing/2014/main" id="{06FB53C8-A2AF-8923-79DF-F5892EDCCD90}"/>
                </a:ext>
              </a:extLst>
            </p:cNvPr>
            <p:cNvGrpSpPr/>
            <p:nvPr/>
          </p:nvGrpSpPr>
          <p:grpSpPr>
            <a:xfrm>
              <a:off x="7835910" y="4593854"/>
              <a:ext cx="4290646" cy="1906539"/>
              <a:chOff x="4337649" y="2748788"/>
              <a:chExt cx="4290646" cy="1906539"/>
            </a:xfrm>
          </p:grpSpPr>
          <p:cxnSp>
            <p:nvCxnSpPr>
              <p:cNvPr id="135" name="Straight Arrow Connector 134">
                <a:extLst>
                  <a:ext uri="{FF2B5EF4-FFF2-40B4-BE49-F238E27FC236}">
                    <a16:creationId xmlns:a16="http://schemas.microsoft.com/office/drawing/2014/main" id="{7BD3206D-6C32-EF2C-C4F2-C6004ED2CCAB}"/>
                  </a:ext>
                </a:extLst>
              </p:cNvPr>
              <p:cNvCxnSpPr>
                <a:cxnSpLocks/>
              </p:cNvCxnSpPr>
              <p:nvPr/>
            </p:nvCxnSpPr>
            <p:spPr>
              <a:xfrm>
                <a:off x="4435339" y="3038536"/>
                <a:ext cx="632025" cy="0"/>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136" name="Straight Arrow Connector 135">
                <a:extLst>
                  <a:ext uri="{FF2B5EF4-FFF2-40B4-BE49-F238E27FC236}">
                    <a16:creationId xmlns:a16="http://schemas.microsoft.com/office/drawing/2014/main" id="{B0A3B552-3A7B-4374-7652-F4465718FA1A}"/>
                  </a:ext>
                </a:extLst>
              </p:cNvPr>
              <p:cNvCxnSpPr>
                <a:cxnSpLocks/>
              </p:cNvCxnSpPr>
              <p:nvPr/>
            </p:nvCxnSpPr>
            <p:spPr>
              <a:xfrm>
                <a:off x="4435338" y="3320390"/>
                <a:ext cx="632025" cy="0"/>
              </a:xfrm>
              <a:prstGeom prst="straightConnector1">
                <a:avLst/>
              </a:prstGeom>
              <a:noFill/>
              <a:ln w="28575" cap="flat" cmpd="sng" algn="ctr">
                <a:solidFill>
                  <a:srgbClr val="548135"/>
                </a:solidFill>
                <a:prstDash val="solid"/>
                <a:miter lim="800000"/>
                <a:tailEnd type="triangle"/>
              </a:ln>
              <a:effectLst/>
            </p:spPr>
          </p:cxnSp>
          <p:cxnSp>
            <p:nvCxnSpPr>
              <p:cNvPr id="137" name="Straight Arrow Connector 136">
                <a:extLst>
                  <a:ext uri="{FF2B5EF4-FFF2-40B4-BE49-F238E27FC236}">
                    <a16:creationId xmlns:a16="http://schemas.microsoft.com/office/drawing/2014/main" id="{15D7F25E-0AF7-32D4-E5E8-2FE9AE0284C8}"/>
                  </a:ext>
                </a:extLst>
              </p:cNvPr>
              <p:cNvCxnSpPr>
                <a:cxnSpLocks/>
              </p:cNvCxnSpPr>
              <p:nvPr/>
            </p:nvCxnSpPr>
            <p:spPr>
              <a:xfrm>
                <a:off x="4435338" y="3578529"/>
                <a:ext cx="631516" cy="0"/>
              </a:xfrm>
              <a:prstGeom prst="straightConnector1">
                <a:avLst/>
              </a:prstGeom>
              <a:noFill/>
              <a:ln w="28575" cap="flat" cmpd="sng" algn="ctr">
                <a:solidFill>
                  <a:srgbClr val="ED7D31">
                    <a:lumMod val="75000"/>
                  </a:srgbClr>
                </a:solidFill>
                <a:prstDash val="solid"/>
                <a:miter lim="800000"/>
                <a:tailEnd type="triangle"/>
              </a:ln>
              <a:effectLst/>
            </p:spPr>
          </p:cxnSp>
          <p:sp>
            <p:nvSpPr>
              <p:cNvPr id="138" name="Rounded Rectangle 137">
                <a:extLst>
                  <a:ext uri="{FF2B5EF4-FFF2-40B4-BE49-F238E27FC236}">
                    <a16:creationId xmlns:a16="http://schemas.microsoft.com/office/drawing/2014/main" id="{C49FEA0A-4C7F-91E6-9C41-275EF5D3BB41}"/>
                  </a:ext>
                </a:extLst>
              </p:cNvPr>
              <p:cNvSpPr/>
              <p:nvPr/>
            </p:nvSpPr>
            <p:spPr>
              <a:xfrm>
                <a:off x="6644711" y="2853393"/>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39" name="Rounded Rectangle 138">
                <a:extLst>
                  <a:ext uri="{FF2B5EF4-FFF2-40B4-BE49-F238E27FC236}">
                    <a16:creationId xmlns:a16="http://schemas.microsoft.com/office/drawing/2014/main" id="{3B54B370-AFA7-9D1A-AE24-B64CB10D96C3}"/>
                  </a:ext>
                </a:extLst>
              </p:cNvPr>
              <p:cNvSpPr/>
              <p:nvPr/>
            </p:nvSpPr>
            <p:spPr>
              <a:xfrm>
                <a:off x="6644711" y="3349516"/>
                <a:ext cx="289368" cy="289368"/>
              </a:xfrm>
              <a:prstGeom prst="roundRect">
                <a:avLst/>
              </a:prstGeom>
              <a:solidFill>
                <a:srgbClr val="70AD47">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40" name="Rounded Rectangle 139">
                <a:extLst>
                  <a:ext uri="{FF2B5EF4-FFF2-40B4-BE49-F238E27FC236}">
                    <a16:creationId xmlns:a16="http://schemas.microsoft.com/office/drawing/2014/main" id="{3874407E-42A1-6AB9-CFF9-9C0DBF266084}"/>
                  </a:ext>
                </a:extLst>
              </p:cNvPr>
              <p:cNvSpPr/>
              <p:nvPr/>
            </p:nvSpPr>
            <p:spPr>
              <a:xfrm>
                <a:off x="6644711" y="3833916"/>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41" name="TextBox 140">
                <a:extLst>
                  <a:ext uri="{FF2B5EF4-FFF2-40B4-BE49-F238E27FC236}">
                    <a16:creationId xmlns:a16="http://schemas.microsoft.com/office/drawing/2014/main" id="{55C57CFC-5109-EBE6-8F88-17B84A7591CB}"/>
                  </a:ext>
                </a:extLst>
              </p:cNvPr>
              <p:cNvSpPr txBox="1"/>
              <p:nvPr/>
            </p:nvSpPr>
            <p:spPr>
              <a:xfrm>
                <a:off x="5066854" y="2884647"/>
                <a:ext cx="151855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reaction</a:t>
                </a:r>
              </a:p>
            </p:txBody>
          </p:sp>
          <p:sp>
            <p:nvSpPr>
              <p:cNvPr id="142" name="TextBox 141">
                <a:extLst>
                  <a:ext uri="{FF2B5EF4-FFF2-40B4-BE49-F238E27FC236}">
                    <a16:creationId xmlns:a16="http://schemas.microsoft.com/office/drawing/2014/main" id="{5759C522-1FC4-07B9-F83A-F0B939809532}"/>
                  </a:ext>
                </a:extLst>
              </p:cNvPr>
              <p:cNvSpPr txBox="1"/>
              <p:nvPr/>
            </p:nvSpPr>
            <p:spPr>
              <a:xfrm>
                <a:off x="5066853" y="3166501"/>
                <a:ext cx="15951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Enzymatic reaction</a:t>
                </a:r>
              </a:p>
            </p:txBody>
          </p:sp>
          <p:sp>
            <p:nvSpPr>
              <p:cNvPr id="143" name="TextBox 142">
                <a:extLst>
                  <a:ext uri="{FF2B5EF4-FFF2-40B4-BE49-F238E27FC236}">
                    <a16:creationId xmlns:a16="http://schemas.microsoft.com/office/drawing/2014/main" id="{B1A9C858-44B0-97FB-6998-1CB61AD58914}"/>
                  </a:ext>
                </a:extLst>
              </p:cNvPr>
              <p:cNvSpPr txBox="1"/>
              <p:nvPr/>
            </p:nvSpPr>
            <p:spPr>
              <a:xfrm>
                <a:off x="5081011" y="3424640"/>
                <a:ext cx="115756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reaction</a:t>
                </a:r>
              </a:p>
            </p:txBody>
          </p:sp>
          <p:sp>
            <p:nvSpPr>
              <p:cNvPr id="144" name="TextBox 143">
                <a:extLst>
                  <a:ext uri="{FF2B5EF4-FFF2-40B4-BE49-F238E27FC236}">
                    <a16:creationId xmlns:a16="http://schemas.microsoft.com/office/drawing/2014/main" id="{C95D6B99-6F0C-870A-9E05-C17008F24A3D}"/>
                  </a:ext>
                </a:extLst>
              </p:cNvPr>
              <p:cNvSpPr txBox="1"/>
              <p:nvPr/>
            </p:nvSpPr>
            <p:spPr>
              <a:xfrm>
                <a:off x="6934079" y="274878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a:t>
                </a:r>
                <a:b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building block</a:t>
                </a:r>
              </a:p>
            </p:txBody>
          </p:sp>
          <p:sp>
            <p:nvSpPr>
              <p:cNvPr id="145" name="TextBox 144">
                <a:extLst>
                  <a:ext uri="{FF2B5EF4-FFF2-40B4-BE49-F238E27FC236}">
                    <a16:creationId xmlns:a16="http://schemas.microsoft.com/office/drawing/2014/main" id="{7309ED69-30DA-7725-3EF8-88C3A487EC80}"/>
                  </a:ext>
                </a:extLst>
              </p:cNvPr>
              <p:cNvSpPr txBox="1"/>
              <p:nvPr/>
            </p:nvSpPr>
            <p:spPr>
              <a:xfrm>
                <a:off x="6953751" y="324844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Biological </a:t>
                </a:r>
                <a:b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building block</a:t>
                </a:r>
              </a:p>
            </p:txBody>
          </p:sp>
          <p:sp>
            <p:nvSpPr>
              <p:cNvPr id="146" name="TextBox 145">
                <a:extLst>
                  <a:ext uri="{FF2B5EF4-FFF2-40B4-BE49-F238E27FC236}">
                    <a16:creationId xmlns:a16="http://schemas.microsoft.com/office/drawing/2014/main" id="{41CA9BC1-1C81-5748-D816-FA0DA2E683A1}"/>
                  </a:ext>
                </a:extLst>
              </p:cNvPr>
              <p:cNvSpPr txBox="1"/>
              <p:nvPr/>
            </p:nvSpPr>
            <p:spPr>
              <a:xfrm>
                <a:off x="6995795" y="3716813"/>
                <a:ext cx="163249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Polyketide</a:t>
                </a:r>
                <a:b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(predicted/ known)</a:t>
                </a:r>
              </a:p>
            </p:txBody>
          </p:sp>
          <p:sp>
            <p:nvSpPr>
              <p:cNvPr id="147" name="Rounded Rectangle 146">
                <a:extLst>
                  <a:ext uri="{FF2B5EF4-FFF2-40B4-BE49-F238E27FC236}">
                    <a16:creationId xmlns:a16="http://schemas.microsoft.com/office/drawing/2014/main" id="{04990472-FB4D-8EC5-F3FB-799CAEDB732A}"/>
                  </a:ext>
                </a:extLst>
              </p:cNvPr>
              <p:cNvSpPr/>
              <p:nvPr/>
            </p:nvSpPr>
            <p:spPr>
              <a:xfrm>
                <a:off x="4337649" y="2751236"/>
                <a:ext cx="4290646" cy="1904091"/>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grpSp>
        <p:grpSp>
          <p:nvGrpSpPr>
            <p:cNvPr id="123" name="Group 122">
              <a:extLst>
                <a:ext uri="{FF2B5EF4-FFF2-40B4-BE49-F238E27FC236}">
                  <a16:creationId xmlns:a16="http://schemas.microsoft.com/office/drawing/2014/main" id="{AE083079-00B3-A753-58D5-EA7F35CF2DF6}"/>
                </a:ext>
              </a:extLst>
            </p:cNvPr>
            <p:cNvGrpSpPr/>
            <p:nvPr/>
          </p:nvGrpSpPr>
          <p:grpSpPr>
            <a:xfrm>
              <a:off x="7922343" y="5616734"/>
              <a:ext cx="342987" cy="315605"/>
              <a:chOff x="7990485" y="6052470"/>
              <a:chExt cx="342987" cy="315605"/>
            </a:xfrm>
          </p:grpSpPr>
          <p:sp>
            <p:nvSpPr>
              <p:cNvPr id="133" name="Oval 132">
                <a:extLst>
                  <a:ext uri="{FF2B5EF4-FFF2-40B4-BE49-F238E27FC236}">
                    <a16:creationId xmlns:a16="http://schemas.microsoft.com/office/drawing/2014/main" id="{C2E7B2B4-A0A8-18A0-2398-1423FDE7EE0A}"/>
                  </a:ext>
                </a:extLst>
              </p:cNvPr>
              <p:cNvSpPr/>
              <p:nvPr/>
            </p:nvSpPr>
            <p:spPr>
              <a:xfrm>
                <a:off x="8003113" y="6052470"/>
                <a:ext cx="330359" cy="315605"/>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4" name="TextBox 133">
                <a:extLst>
                  <a:ext uri="{FF2B5EF4-FFF2-40B4-BE49-F238E27FC236}">
                    <a16:creationId xmlns:a16="http://schemas.microsoft.com/office/drawing/2014/main" id="{AD4DC629-A928-E468-167B-289F9450212C}"/>
                  </a:ext>
                </a:extLst>
              </p:cNvPr>
              <p:cNvSpPr txBox="1"/>
              <p:nvPr/>
            </p:nvSpPr>
            <p:spPr>
              <a:xfrm>
                <a:off x="7990485" y="6088736"/>
                <a:ext cx="342135"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grpSp>
        <p:grpSp>
          <p:nvGrpSpPr>
            <p:cNvPr id="124" name="Group 123">
              <a:extLst>
                <a:ext uri="{FF2B5EF4-FFF2-40B4-BE49-F238E27FC236}">
                  <a16:creationId xmlns:a16="http://schemas.microsoft.com/office/drawing/2014/main" id="{323B5F9A-73C4-F0F3-3DAF-DF5D2CE9001D}"/>
                </a:ext>
              </a:extLst>
            </p:cNvPr>
            <p:cNvGrpSpPr/>
            <p:nvPr/>
          </p:nvGrpSpPr>
          <p:grpSpPr>
            <a:xfrm>
              <a:off x="8293822" y="5827050"/>
              <a:ext cx="349598" cy="315605"/>
              <a:chOff x="8373736" y="5934470"/>
              <a:chExt cx="349598" cy="315605"/>
            </a:xfrm>
          </p:grpSpPr>
          <p:sp>
            <p:nvSpPr>
              <p:cNvPr id="131" name="Oval 130">
                <a:extLst>
                  <a:ext uri="{FF2B5EF4-FFF2-40B4-BE49-F238E27FC236}">
                    <a16:creationId xmlns:a16="http://schemas.microsoft.com/office/drawing/2014/main" id="{5C4B3B14-D8DE-8A78-C8C8-A915927FD657}"/>
                  </a:ext>
                </a:extLst>
              </p:cNvPr>
              <p:cNvSpPr/>
              <p:nvPr/>
            </p:nvSpPr>
            <p:spPr>
              <a:xfrm>
                <a:off x="8392975" y="5934470"/>
                <a:ext cx="330359" cy="315605"/>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2" name="TextBox 131">
                <a:extLst>
                  <a:ext uri="{FF2B5EF4-FFF2-40B4-BE49-F238E27FC236}">
                    <a16:creationId xmlns:a16="http://schemas.microsoft.com/office/drawing/2014/main" id="{C0D584A8-984E-9F1E-0A1D-94FC8E3CEB8B}"/>
                  </a:ext>
                </a:extLst>
              </p:cNvPr>
              <p:cNvSpPr txBox="1"/>
              <p:nvPr/>
            </p:nvSpPr>
            <p:spPr>
              <a:xfrm>
                <a:off x="8373736" y="5977525"/>
                <a:ext cx="342135" cy="261610"/>
              </a:xfrm>
              <a:prstGeom prst="rect">
                <a:avLst/>
              </a:prstGeom>
              <a:noFill/>
              <a:ln w="12700">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a:t>
                </a:r>
              </a:p>
            </p:txBody>
          </p:sp>
        </p:grpSp>
        <p:sp>
          <p:nvSpPr>
            <p:cNvPr id="125" name="TextBox 124">
              <a:extLst>
                <a:ext uri="{FF2B5EF4-FFF2-40B4-BE49-F238E27FC236}">
                  <a16:creationId xmlns:a16="http://schemas.microsoft.com/office/drawing/2014/main" id="{59A21401-E3B8-51FD-7FF1-0D8FEE27C03B}"/>
                </a:ext>
              </a:extLst>
            </p:cNvPr>
            <p:cNvSpPr txBox="1"/>
            <p:nvPr/>
          </p:nvSpPr>
          <p:spPr>
            <a:xfrm>
              <a:off x="8649954" y="5826423"/>
              <a:ext cx="114191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domains</a:t>
              </a:r>
            </a:p>
          </p:txBody>
        </p:sp>
        <p:grpSp>
          <p:nvGrpSpPr>
            <p:cNvPr id="126" name="Group 125">
              <a:extLst>
                <a:ext uri="{FF2B5EF4-FFF2-40B4-BE49-F238E27FC236}">
                  <a16:creationId xmlns:a16="http://schemas.microsoft.com/office/drawing/2014/main" id="{A138CDB3-6C0B-24B6-9C0B-4F3DB9DE75A5}"/>
                </a:ext>
              </a:extLst>
            </p:cNvPr>
            <p:cNvGrpSpPr/>
            <p:nvPr/>
          </p:nvGrpSpPr>
          <p:grpSpPr>
            <a:xfrm>
              <a:off x="7885332" y="5981652"/>
              <a:ext cx="429636" cy="315605"/>
              <a:chOff x="8759620" y="6104095"/>
              <a:chExt cx="429636" cy="315605"/>
            </a:xfrm>
          </p:grpSpPr>
          <p:sp>
            <p:nvSpPr>
              <p:cNvPr id="129" name="Oval 128">
                <a:extLst>
                  <a:ext uri="{FF2B5EF4-FFF2-40B4-BE49-F238E27FC236}">
                    <a16:creationId xmlns:a16="http://schemas.microsoft.com/office/drawing/2014/main" id="{17580AE8-B971-2DBE-4DF3-8DFBDECC15CC}"/>
                  </a:ext>
                </a:extLst>
              </p:cNvPr>
              <p:cNvSpPr/>
              <p:nvPr/>
            </p:nvSpPr>
            <p:spPr>
              <a:xfrm>
                <a:off x="8811539" y="6104095"/>
                <a:ext cx="330359" cy="315605"/>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0" name="TextBox 129">
                <a:extLst>
                  <a:ext uri="{FF2B5EF4-FFF2-40B4-BE49-F238E27FC236}">
                    <a16:creationId xmlns:a16="http://schemas.microsoft.com/office/drawing/2014/main" id="{96386B0B-7AE9-EBBE-15E2-2CD97B55EFB6}"/>
                  </a:ext>
                </a:extLst>
              </p:cNvPr>
              <p:cNvSpPr txBox="1"/>
              <p:nvPr/>
            </p:nvSpPr>
            <p:spPr>
              <a:xfrm>
                <a:off x="8759620" y="6145752"/>
                <a:ext cx="429636"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DH</a:t>
                </a:r>
              </a:p>
            </p:txBody>
          </p:sp>
        </p:grpSp>
        <p:sp>
          <p:nvSpPr>
            <p:cNvPr id="127" name="Oval 126">
              <a:extLst>
                <a:ext uri="{FF2B5EF4-FFF2-40B4-BE49-F238E27FC236}">
                  <a16:creationId xmlns:a16="http://schemas.microsoft.com/office/drawing/2014/main" id="{61A8171A-E68A-C379-180F-3C823AA3A244}"/>
                </a:ext>
              </a:extLst>
            </p:cNvPr>
            <p:cNvSpPr/>
            <p:nvPr/>
          </p:nvSpPr>
          <p:spPr>
            <a:xfrm>
              <a:off x="10155536" y="610364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02108F0B-ED6C-2CFD-32D9-1723AEA37EC0}"/>
                </a:ext>
              </a:extLst>
            </p:cNvPr>
            <p:cNvSpPr txBox="1"/>
            <p:nvPr/>
          </p:nvSpPr>
          <p:spPr>
            <a:xfrm>
              <a:off x="10588794" y="5990620"/>
              <a:ext cx="1382238" cy="523220"/>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General</a:t>
              </a:r>
              <a:b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b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compound node</a:t>
              </a:r>
            </a:p>
          </p:txBody>
        </p:sp>
      </p:grpSp>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5BF6E59C-12BE-D75E-7F7C-EAD3FE527621}"/>
                  </a:ext>
                </a:extLst>
              </p:cNvPr>
              <p:cNvSpPr txBox="1"/>
              <p:nvPr/>
            </p:nvSpPr>
            <p:spPr>
              <a:xfrm>
                <a:off x="0" y="5842817"/>
                <a:ext cx="12192000" cy="1015663"/>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6. </a:t>
                </a:r>
                <a:r>
                  <a:rPr lang="en-US" sz="1200" dirty="0">
                    <a:latin typeface="Calibri" panose="020F0502020204030204" pitchFamily="34" charset="0"/>
                    <a:cs typeface="Calibri" panose="020F0502020204030204" pitchFamily="34" charset="0"/>
                  </a:rPr>
                  <a:t>TridentSynthRL successfully proposes a pathway to the kavalactone 7,8-dihydrokavain via type I PKSs, monofunctional enzymes, and synthetic organic chemistry. In the select pathway shown, a chimeric PKS with a benzoyl-CoA starter unit is suggested, along with 3 extension modules, each of which incorporate malonyl-CoA as extender units and module-specific tailoring domains (DH, KR, ER). Following a thioesterase (TE)-mediated lactonization offloading reaction, the core </a:t>
                </a:r>
                <a14:m>
                  <m:oMath xmlns:m="http://schemas.openxmlformats.org/officeDocument/2006/math">
                    <m:r>
                      <a:rPr lang="en-US" sz="1200" i="1"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200" dirty="0">
                    <a:latin typeface="Calibri" panose="020F0502020204030204" pitchFamily="34" charset="0"/>
                    <a:cs typeface="Calibri" panose="020F0502020204030204" pitchFamily="34" charset="0"/>
                  </a:rPr>
                  <a:t>-pyrone scaffold for 7,8-dihydrokavain is produced. With this scaffold, an enthalpically downhill (-6.27 kcal/mol) dehydration reaction is subsequently suggested, followed by an enzymatic </a:t>
                </a:r>
                <a:r>
                  <a:rPr lang="en-US" sz="1200" i="1" dirty="0">
                    <a:latin typeface="Calibri" panose="020F0502020204030204" pitchFamily="34" charset="0"/>
                    <a:cs typeface="Calibri" panose="020F0502020204030204" pitchFamily="34" charset="0"/>
                  </a:rPr>
                  <a:t>O-</a:t>
                </a:r>
                <a:r>
                  <a:rPr lang="en-US" sz="1200" dirty="0">
                    <a:latin typeface="Calibri" panose="020F0502020204030204" pitchFamily="34" charset="0"/>
                    <a:cs typeface="Calibri" panose="020F0502020204030204" pitchFamily="34" charset="0"/>
                  </a:rPr>
                  <a:t>methylation reaction. This </a:t>
                </a:r>
                <a:r>
                  <a:rPr lang="en-US" sz="1200" i="1" dirty="0">
                    <a:latin typeface="Calibri" panose="020F0502020204030204" pitchFamily="34" charset="0"/>
                    <a:cs typeface="Calibri" panose="020F0502020204030204" pitchFamily="34" charset="0"/>
                  </a:rPr>
                  <a:t>O-</a:t>
                </a:r>
                <a:r>
                  <a:rPr lang="en-US" sz="1200" dirty="0">
                    <a:latin typeface="Calibri" panose="020F0502020204030204" pitchFamily="34" charset="0"/>
                    <a:cs typeface="Calibri" panose="020F0502020204030204" pitchFamily="34" charset="0"/>
                  </a:rPr>
                  <a:t>methylation reaction is predicted to be enzymatically feasible with a feasibility score of 0.955, as assigned by our previously released supervised reaction feasibility classifier, DORA-XGB.</a:t>
                </a:r>
                <a:endParaRPr lang="en-US" sz="1200" i="1" dirty="0">
                  <a:latin typeface="Calibri" panose="020F0502020204030204" pitchFamily="34" charset="0"/>
                  <a:cs typeface="Calibri" panose="020F0502020204030204" pitchFamily="34" charset="0"/>
                </a:endParaRPr>
              </a:p>
            </p:txBody>
          </p:sp>
        </mc:Choice>
        <mc:Fallback>
          <p:sp>
            <p:nvSpPr>
              <p:cNvPr id="148" name="TextBox 147">
                <a:extLst>
                  <a:ext uri="{FF2B5EF4-FFF2-40B4-BE49-F238E27FC236}">
                    <a16:creationId xmlns:a16="http://schemas.microsoft.com/office/drawing/2014/main" id="{5BF6E59C-12BE-D75E-7F7C-EAD3FE527621}"/>
                  </a:ext>
                </a:extLst>
              </p:cNvPr>
              <p:cNvSpPr txBox="1">
                <a:spLocks noRot="1" noChangeAspect="1" noMove="1" noResize="1" noEditPoints="1" noAdjustHandles="1" noChangeArrowheads="1" noChangeShapeType="1" noTextEdit="1"/>
              </p:cNvSpPr>
              <p:nvPr/>
            </p:nvSpPr>
            <p:spPr>
              <a:xfrm>
                <a:off x="0" y="5842817"/>
                <a:ext cx="12192000" cy="1015663"/>
              </a:xfrm>
              <a:prstGeom prst="rect">
                <a:avLst/>
              </a:prstGeom>
              <a:blipFill>
                <a:blip r:embed="rId9"/>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353119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07931-8B5D-1438-EBA0-E723A633653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5826447C-8557-7735-77C0-6A45CAD8F2BD}"/>
              </a:ext>
            </a:extLst>
          </p:cNvPr>
          <p:cNvSpPr/>
          <p:nvPr/>
        </p:nvSpPr>
        <p:spPr>
          <a:xfrm>
            <a:off x="546631" y="3599591"/>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23C68A0-C8E1-A866-C266-522BD2FA7467}"/>
              </a:ext>
            </a:extLst>
          </p:cNvPr>
          <p:cNvSpPr/>
          <p:nvPr/>
        </p:nvSpPr>
        <p:spPr>
          <a:xfrm>
            <a:off x="191220" y="3599591"/>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E7605B4-0EE6-E471-883B-4FD425F87FAE}"/>
              </a:ext>
            </a:extLst>
          </p:cNvPr>
          <p:cNvSpPr txBox="1"/>
          <p:nvPr/>
        </p:nvSpPr>
        <p:spPr>
          <a:xfrm>
            <a:off x="540746" y="3626574"/>
            <a:ext cx="341957" cy="26147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7" name="Oval 6">
            <a:extLst>
              <a:ext uri="{FF2B5EF4-FFF2-40B4-BE49-F238E27FC236}">
                <a16:creationId xmlns:a16="http://schemas.microsoft.com/office/drawing/2014/main" id="{D5C78D44-7E2E-99BE-6AC3-28A50FE692FD}"/>
              </a:ext>
            </a:extLst>
          </p:cNvPr>
          <p:cNvSpPr/>
          <p:nvPr/>
        </p:nvSpPr>
        <p:spPr>
          <a:xfrm>
            <a:off x="872976" y="3599592"/>
            <a:ext cx="330187" cy="315441"/>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A1C6EDD-71CA-9068-AF6D-875A57869B79}"/>
              </a:ext>
            </a:extLst>
          </p:cNvPr>
          <p:cNvSpPr txBox="1"/>
          <p:nvPr/>
        </p:nvSpPr>
        <p:spPr>
          <a:xfrm>
            <a:off x="822523" y="3630420"/>
            <a:ext cx="431093" cy="253784"/>
          </a:xfrm>
          <a:prstGeom prst="rect">
            <a:avLst/>
          </a:prstGeom>
          <a:noFill/>
          <a:ln w="12700">
            <a:noFill/>
          </a:ln>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9" name="TextBox 8">
            <a:extLst>
              <a:ext uri="{FF2B5EF4-FFF2-40B4-BE49-F238E27FC236}">
                <a16:creationId xmlns:a16="http://schemas.microsoft.com/office/drawing/2014/main" id="{74016F30-446E-22F3-B77C-72DF8D805711}"/>
              </a:ext>
            </a:extLst>
          </p:cNvPr>
          <p:cNvSpPr txBox="1"/>
          <p:nvPr/>
        </p:nvSpPr>
        <p:spPr>
          <a:xfrm>
            <a:off x="185335" y="3626574"/>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sp>
        <p:nvSpPr>
          <p:cNvPr id="10" name="TextBox 9">
            <a:extLst>
              <a:ext uri="{FF2B5EF4-FFF2-40B4-BE49-F238E27FC236}">
                <a16:creationId xmlns:a16="http://schemas.microsoft.com/office/drawing/2014/main" id="{1264517F-1C62-7944-AE7F-BCD53AE31B7A}"/>
              </a:ext>
            </a:extLst>
          </p:cNvPr>
          <p:cNvSpPr txBox="1"/>
          <p:nvPr/>
        </p:nvSpPr>
        <p:spPr>
          <a:xfrm>
            <a:off x="301634" y="3322138"/>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LM</a:t>
            </a:r>
          </a:p>
        </p:txBody>
      </p:sp>
      <p:sp>
        <p:nvSpPr>
          <p:cNvPr id="11" name="Oval 10">
            <a:extLst>
              <a:ext uri="{FF2B5EF4-FFF2-40B4-BE49-F238E27FC236}">
                <a16:creationId xmlns:a16="http://schemas.microsoft.com/office/drawing/2014/main" id="{DE5B6B7F-0D3E-C14E-C69A-C47FD8FED132}"/>
              </a:ext>
            </a:extLst>
          </p:cNvPr>
          <p:cNvSpPr/>
          <p:nvPr/>
        </p:nvSpPr>
        <p:spPr>
          <a:xfrm>
            <a:off x="1830889" y="3394330"/>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FBDD790-4544-C910-58CD-B6BC9BBD9C60}"/>
              </a:ext>
            </a:extLst>
          </p:cNvPr>
          <p:cNvSpPr txBox="1"/>
          <p:nvPr/>
        </p:nvSpPr>
        <p:spPr>
          <a:xfrm>
            <a:off x="1825004" y="3425158"/>
            <a:ext cx="341957" cy="25378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KR</a:t>
            </a:r>
          </a:p>
        </p:txBody>
      </p:sp>
      <p:sp>
        <p:nvSpPr>
          <p:cNvPr id="14" name="Oval 13">
            <a:extLst>
              <a:ext uri="{FF2B5EF4-FFF2-40B4-BE49-F238E27FC236}">
                <a16:creationId xmlns:a16="http://schemas.microsoft.com/office/drawing/2014/main" id="{626770B5-A230-8CA0-A11F-42372CC4F4DC}"/>
              </a:ext>
            </a:extLst>
          </p:cNvPr>
          <p:cNvSpPr/>
          <p:nvPr/>
        </p:nvSpPr>
        <p:spPr>
          <a:xfrm>
            <a:off x="1566506" y="3595301"/>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58AD8A2-17FF-E260-EBDF-B4F2244C983E}"/>
              </a:ext>
            </a:extLst>
          </p:cNvPr>
          <p:cNvSpPr txBox="1"/>
          <p:nvPr/>
        </p:nvSpPr>
        <p:spPr>
          <a:xfrm>
            <a:off x="1560621" y="3622284"/>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a:t>
            </a:r>
          </a:p>
        </p:txBody>
      </p:sp>
      <p:sp>
        <p:nvSpPr>
          <p:cNvPr id="20" name="TextBox 19">
            <a:extLst>
              <a:ext uri="{FF2B5EF4-FFF2-40B4-BE49-F238E27FC236}">
                <a16:creationId xmlns:a16="http://schemas.microsoft.com/office/drawing/2014/main" id="{D8866BBE-6234-7391-594B-EBBFA15D95F7}"/>
              </a:ext>
            </a:extLst>
          </p:cNvPr>
          <p:cNvSpPr txBox="1"/>
          <p:nvPr/>
        </p:nvSpPr>
        <p:spPr>
          <a:xfrm>
            <a:off x="1358109" y="3345071"/>
            <a:ext cx="398387" cy="276855"/>
          </a:xfrm>
          <a:prstGeom prst="rect">
            <a:avLst/>
          </a:prstGeom>
          <a:noFill/>
        </p:spPr>
        <p:txBody>
          <a:bodyPr wrap="square" rtlCol="0">
            <a:spAutoFit/>
          </a:bodyPr>
          <a:lstStyle/>
          <a:p>
            <a:pPr algn="ctr" defTabSz="913852"/>
            <a:r>
              <a:rPr lang="en-US" sz="1200" b="1" dirty="0">
                <a:solidFill>
                  <a:prstClr val="black"/>
                </a:solidFill>
                <a:latin typeface="Calibri" panose="020F0502020204030204" pitchFamily="34" charset="0"/>
                <a:cs typeface="Calibri" panose="020F0502020204030204" pitchFamily="34" charset="0"/>
              </a:rPr>
              <a:t>M1</a:t>
            </a:r>
          </a:p>
        </p:txBody>
      </p:sp>
      <p:sp>
        <p:nvSpPr>
          <p:cNvPr id="22" name="Oval 21">
            <a:extLst>
              <a:ext uri="{FF2B5EF4-FFF2-40B4-BE49-F238E27FC236}">
                <a16:creationId xmlns:a16="http://schemas.microsoft.com/office/drawing/2014/main" id="{8103E214-63B0-A1B3-57C8-04F731529CBE}"/>
              </a:ext>
            </a:extLst>
          </p:cNvPr>
          <p:cNvSpPr/>
          <p:nvPr/>
        </p:nvSpPr>
        <p:spPr>
          <a:xfrm>
            <a:off x="1229011" y="3601453"/>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4F50E41E-AB51-414F-CDEC-9CFA220B84F6}"/>
              </a:ext>
            </a:extLst>
          </p:cNvPr>
          <p:cNvSpPr txBox="1"/>
          <p:nvPr/>
        </p:nvSpPr>
        <p:spPr>
          <a:xfrm>
            <a:off x="1223126" y="3628436"/>
            <a:ext cx="341957"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pic>
        <p:nvPicPr>
          <p:cNvPr id="26" name="Picture 25">
            <a:extLst>
              <a:ext uri="{FF2B5EF4-FFF2-40B4-BE49-F238E27FC236}">
                <a16:creationId xmlns:a16="http://schemas.microsoft.com/office/drawing/2014/main" id="{73910C60-2A6B-D474-F6F5-AF841ACDED17}"/>
              </a:ext>
            </a:extLst>
          </p:cNvPr>
          <p:cNvPicPr>
            <a:picLocks noChangeAspect="1"/>
          </p:cNvPicPr>
          <p:nvPr/>
        </p:nvPicPr>
        <p:blipFill>
          <a:blip r:embed="rId2"/>
          <a:stretch>
            <a:fillRect/>
          </a:stretch>
        </p:blipFill>
        <p:spPr>
          <a:xfrm>
            <a:off x="936154" y="3854883"/>
            <a:ext cx="625872" cy="1207039"/>
          </a:xfrm>
          <a:prstGeom prst="rect">
            <a:avLst/>
          </a:prstGeom>
        </p:spPr>
      </p:pic>
      <p:sp>
        <p:nvSpPr>
          <p:cNvPr id="28" name="TextBox 27">
            <a:extLst>
              <a:ext uri="{FF2B5EF4-FFF2-40B4-BE49-F238E27FC236}">
                <a16:creationId xmlns:a16="http://schemas.microsoft.com/office/drawing/2014/main" id="{ED87BF68-CA94-AF62-F0B1-B5B5CB0637AB}"/>
              </a:ext>
            </a:extLst>
          </p:cNvPr>
          <p:cNvSpPr txBox="1"/>
          <p:nvPr/>
        </p:nvSpPr>
        <p:spPr>
          <a:xfrm>
            <a:off x="109209" y="4131203"/>
            <a:ext cx="969564" cy="46154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Starter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benzoyl-CoA</a:t>
            </a:r>
          </a:p>
        </p:txBody>
      </p:sp>
      <p:grpSp>
        <p:nvGrpSpPr>
          <p:cNvPr id="121" name="Group 120">
            <a:extLst>
              <a:ext uri="{FF2B5EF4-FFF2-40B4-BE49-F238E27FC236}">
                <a16:creationId xmlns:a16="http://schemas.microsoft.com/office/drawing/2014/main" id="{08D6341A-A625-89D1-F34E-B5C58CB690F0}"/>
              </a:ext>
            </a:extLst>
          </p:cNvPr>
          <p:cNvGrpSpPr/>
          <p:nvPr/>
        </p:nvGrpSpPr>
        <p:grpSpPr>
          <a:xfrm>
            <a:off x="7835910" y="3691041"/>
            <a:ext cx="4290646" cy="1919986"/>
            <a:chOff x="7835910" y="4593854"/>
            <a:chExt cx="4290646" cy="1919986"/>
          </a:xfrm>
        </p:grpSpPr>
        <p:grpSp>
          <p:nvGrpSpPr>
            <p:cNvPr id="122" name="Group 121">
              <a:extLst>
                <a:ext uri="{FF2B5EF4-FFF2-40B4-BE49-F238E27FC236}">
                  <a16:creationId xmlns:a16="http://schemas.microsoft.com/office/drawing/2014/main" id="{37D233D5-533C-924D-17D6-194C1C89A488}"/>
                </a:ext>
              </a:extLst>
            </p:cNvPr>
            <p:cNvGrpSpPr/>
            <p:nvPr/>
          </p:nvGrpSpPr>
          <p:grpSpPr>
            <a:xfrm>
              <a:off x="7835910" y="4593854"/>
              <a:ext cx="4290646" cy="1906539"/>
              <a:chOff x="4337649" y="2748788"/>
              <a:chExt cx="4290646" cy="1906539"/>
            </a:xfrm>
          </p:grpSpPr>
          <p:cxnSp>
            <p:nvCxnSpPr>
              <p:cNvPr id="135" name="Straight Arrow Connector 134">
                <a:extLst>
                  <a:ext uri="{FF2B5EF4-FFF2-40B4-BE49-F238E27FC236}">
                    <a16:creationId xmlns:a16="http://schemas.microsoft.com/office/drawing/2014/main" id="{059B7C91-7A54-F9CA-E01C-57BD1D3EAF74}"/>
                  </a:ext>
                </a:extLst>
              </p:cNvPr>
              <p:cNvCxnSpPr>
                <a:cxnSpLocks/>
              </p:cNvCxnSpPr>
              <p:nvPr/>
            </p:nvCxnSpPr>
            <p:spPr>
              <a:xfrm>
                <a:off x="4435339" y="3038536"/>
                <a:ext cx="632025" cy="0"/>
              </a:xfrm>
              <a:prstGeom prst="straightConnector1">
                <a:avLst/>
              </a:prstGeom>
              <a:noFill/>
              <a:ln w="28575" cap="flat" cmpd="sng" algn="ctr">
                <a:solidFill>
                  <a:srgbClr val="5B9BD5">
                    <a:lumMod val="75000"/>
                  </a:srgbClr>
                </a:solidFill>
                <a:prstDash val="solid"/>
                <a:miter lim="800000"/>
                <a:tailEnd type="triangle"/>
              </a:ln>
              <a:effectLst/>
            </p:spPr>
          </p:cxnSp>
          <p:cxnSp>
            <p:nvCxnSpPr>
              <p:cNvPr id="136" name="Straight Arrow Connector 135">
                <a:extLst>
                  <a:ext uri="{FF2B5EF4-FFF2-40B4-BE49-F238E27FC236}">
                    <a16:creationId xmlns:a16="http://schemas.microsoft.com/office/drawing/2014/main" id="{D2E7606E-FA2E-0677-19DC-6DA94E33F7B4}"/>
                  </a:ext>
                </a:extLst>
              </p:cNvPr>
              <p:cNvCxnSpPr>
                <a:cxnSpLocks/>
              </p:cNvCxnSpPr>
              <p:nvPr/>
            </p:nvCxnSpPr>
            <p:spPr>
              <a:xfrm>
                <a:off x="4435338" y="3320390"/>
                <a:ext cx="632025" cy="0"/>
              </a:xfrm>
              <a:prstGeom prst="straightConnector1">
                <a:avLst/>
              </a:prstGeom>
              <a:noFill/>
              <a:ln w="28575" cap="flat" cmpd="sng" algn="ctr">
                <a:solidFill>
                  <a:srgbClr val="548135"/>
                </a:solidFill>
                <a:prstDash val="solid"/>
                <a:miter lim="800000"/>
                <a:tailEnd type="triangle"/>
              </a:ln>
              <a:effectLst/>
            </p:spPr>
          </p:cxnSp>
          <p:cxnSp>
            <p:nvCxnSpPr>
              <p:cNvPr id="137" name="Straight Arrow Connector 136">
                <a:extLst>
                  <a:ext uri="{FF2B5EF4-FFF2-40B4-BE49-F238E27FC236}">
                    <a16:creationId xmlns:a16="http://schemas.microsoft.com/office/drawing/2014/main" id="{4791EB92-557B-C5A8-3FB6-0964F032CD0B}"/>
                  </a:ext>
                </a:extLst>
              </p:cNvPr>
              <p:cNvCxnSpPr>
                <a:cxnSpLocks/>
              </p:cNvCxnSpPr>
              <p:nvPr/>
            </p:nvCxnSpPr>
            <p:spPr>
              <a:xfrm>
                <a:off x="4435338" y="3578529"/>
                <a:ext cx="631516" cy="0"/>
              </a:xfrm>
              <a:prstGeom prst="straightConnector1">
                <a:avLst/>
              </a:prstGeom>
              <a:noFill/>
              <a:ln w="28575" cap="flat" cmpd="sng" algn="ctr">
                <a:solidFill>
                  <a:srgbClr val="ED7D31">
                    <a:lumMod val="75000"/>
                  </a:srgbClr>
                </a:solidFill>
                <a:prstDash val="solid"/>
                <a:miter lim="800000"/>
                <a:tailEnd type="triangle"/>
              </a:ln>
              <a:effectLst/>
            </p:spPr>
          </p:cxnSp>
          <p:sp>
            <p:nvSpPr>
              <p:cNvPr id="138" name="Rounded Rectangle 137">
                <a:extLst>
                  <a:ext uri="{FF2B5EF4-FFF2-40B4-BE49-F238E27FC236}">
                    <a16:creationId xmlns:a16="http://schemas.microsoft.com/office/drawing/2014/main" id="{006ACA1E-A756-32EC-D77D-3CFDBB5085D5}"/>
                  </a:ext>
                </a:extLst>
              </p:cNvPr>
              <p:cNvSpPr/>
              <p:nvPr/>
            </p:nvSpPr>
            <p:spPr>
              <a:xfrm>
                <a:off x="6644711" y="2853393"/>
                <a:ext cx="289368" cy="289368"/>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39" name="Rounded Rectangle 138">
                <a:extLst>
                  <a:ext uri="{FF2B5EF4-FFF2-40B4-BE49-F238E27FC236}">
                    <a16:creationId xmlns:a16="http://schemas.microsoft.com/office/drawing/2014/main" id="{10D9D209-0B93-B237-4B5D-C1CAC54D83FD}"/>
                  </a:ext>
                </a:extLst>
              </p:cNvPr>
              <p:cNvSpPr/>
              <p:nvPr/>
            </p:nvSpPr>
            <p:spPr>
              <a:xfrm>
                <a:off x="6644711" y="3349516"/>
                <a:ext cx="289368" cy="289368"/>
              </a:xfrm>
              <a:prstGeom prst="roundRect">
                <a:avLst/>
              </a:prstGeom>
              <a:solidFill>
                <a:srgbClr val="70AD47">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40" name="Rounded Rectangle 139">
                <a:extLst>
                  <a:ext uri="{FF2B5EF4-FFF2-40B4-BE49-F238E27FC236}">
                    <a16:creationId xmlns:a16="http://schemas.microsoft.com/office/drawing/2014/main" id="{6B9DF28C-323F-DBC6-2620-6A2711C6C2E7}"/>
                  </a:ext>
                </a:extLst>
              </p:cNvPr>
              <p:cNvSpPr/>
              <p:nvPr/>
            </p:nvSpPr>
            <p:spPr>
              <a:xfrm>
                <a:off x="6644711" y="3833916"/>
                <a:ext cx="289368" cy="289368"/>
              </a:xfrm>
              <a:prstGeom prst="roundRect">
                <a:avLst/>
              </a:prstGeom>
              <a:solidFill>
                <a:srgbClr val="ED7D31">
                  <a:lumMod val="75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41" name="TextBox 140">
                <a:extLst>
                  <a:ext uri="{FF2B5EF4-FFF2-40B4-BE49-F238E27FC236}">
                    <a16:creationId xmlns:a16="http://schemas.microsoft.com/office/drawing/2014/main" id="{3B54692F-D021-247B-1110-4D9D4B011F92}"/>
                  </a:ext>
                </a:extLst>
              </p:cNvPr>
              <p:cNvSpPr txBox="1"/>
              <p:nvPr/>
            </p:nvSpPr>
            <p:spPr>
              <a:xfrm>
                <a:off x="5066854" y="2884647"/>
                <a:ext cx="151855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reaction</a:t>
                </a:r>
              </a:p>
            </p:txBody>
          </p:sp>
          <p:sp>
            <p:nvSpPr>
              <p:cNvPr id="142" name="TextBox 141">
                <a:extLst>
                  <a:ext uri="{FF2B5EF4-FFF2-40B4-BE49-F238E27FC236}">
                    <a16:creationId xmlns:a16="http://schemas.microsoft.com/office/drawing/2014/main" id="{DB6D7736-CB39-625E-2CFA-8B814ECC96BE}"/>
                  </a:ext>
                </a:extLst>
              </p:cNvPr>
              <p:cNvSpPr txBox="1"/>
              <p:nvPr/>
            </p:nvSpPr>
            <p:spPr>
              <a:xfrm>
                <a:off x="5066853" y="3166501"/>
                <a:ext cx="15951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Enzymatic reaction</a:t>
                </a:r>
              </a:p>
            </p:txBody>
          </p:sp>
          <p:sp>
            <p:nvSpPr>
              <p:cNvPr id="143" name="TextBox 142">
                <a:extLst>
                  <a:ext uri="{FF2B5EF4-FFF2-40B4-BE49-F238E27FC236}">
                    <a16:creationId xmlns:a16="http://schemas.microsoft.com/office/drawing/2014/main" id="{4DFD5EE7-2EAD-8AD4-27D1-EF02DCF31DF8}"/>
                  </a:ext>
                </a:extLst>
              </p:cNvPr>
              <p:cNvSpPr txBox="1"/>
              <p:nvPr/>
            </p:nvSpPr>
            <p:spPr>
              <a:xfrm>
                <a:off x="5081011" y="3424640"/>
                <a:ext cx="115756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reaction</a:t>
                </a:r>
              </a:p>
            </p:txBody>
          </p:sp>
          <p:sp>
            <p:nvSpPr>
              <p:cNvPr id="144" name="TextBox 143">
                <a:extLst>
                  <a:ext uri="{FF2B5EF4-FFF2-40B4-BE49-F238E27FC236}">
                    <a16:creationId xmlns:a16="http://schemas.microsoft.com/office/drawing/2014/main" id="{13955620-F7BC-C67E-B598-B8B693FEFCE0}"/>
                  </a:ext>
                </a:extLst>
              </p:cNvPr>
              <p:cNvSpPr txBox="1"/>
              <p:nvPr/>
            </p:nvSpPr>
            <p:spPr>
              <a:xfrm>
                <a:off x="6934079" y="274878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Chemical </a:t>
                </a:r>
                <a:b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5B9BD5">
                        <a:lumMod val="75000"/>
                      </a:srgbClr>
                    </a:solidFill>
                    <a:effectLst/>
                    <a:uLnTx/>
                    <a:uFillTx/>
                    <a:latin typeface="Calibri" panose="020F0502020204030204" pitchFamily="34" charset="0"/>
                    <a:cs typeface="Calibri" panose="020F0502020204030204" pitchFamily="34" charset="0"/>
                  </a:rPr>
                  <a:t>building block</a:t>
                </a:r>
              </a:p>
            </p:txBody>
          </p:sp>
          <p:sp>
            <p:nvSpPr>
              <p:cNvPr id="145" name="TextBox 144">
                <a:extLst>
                  <a:ext uri="{FF2B5EF4-FFF2-40B4-BE49-F238E27FC236}">
                    <a16:creationId xmlns:a16="http://schemas.microsoft.com/office/drawing/2014/main" id="{D8BEBBBF-33DF-6570-8772-7BC625B9462B}"/>
                  </a:ext>
                </a:extLst>
              </p:cNvPr>
              <p:cNvSpPr txBox="1"/>
              <p:nvPr/>
            </p:nvSpPr>
            <p:spPr>
              <a:xfrm>
                <a:off x="6953751" y="3248448"/>
                <a:ext cx="122822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Biological </a:t>
                </a:r>
                <a:b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70AD47">
                        <a:lumMod val="75000"/>
                      </a:srgbClr>
                    </a:solidFill>
                    <a:effectLst/>
                    <a:uLnTx/>
                    <a:uFillTx/>
                    <a:latin typeface="Calibri" panose="020F0502020204030204" pitchFamily="34" charset="0"/>
                    <a:cs typeface="Calibri" panose="020F0502020204030204" pitchFamily="34" charset="0"/>
                  </a:rPr>
                  <a:t>building block</a:t>
                </a:r>
              </a:p>
            </p:txBody>
          </p:sp>
          <p:sp>
            <p:nvSpPr>
              <p:cNvPr id="146" name="TextBox 145">
                <a:extLst>
                  <a:ext uri="{FF2B5EF4-FFF2-40B4-BE49-F238E27FC236}">
                    <a16:creationId xmlns:a16="http://schemas.microsoft.com/office/drawing/2014/main" id="{9DCC0043-4FF9-93C6-73C8-3840C0A5EF14}"/>
                  </a:ext>
                </a:extLst>
              </p:cNvPr>
              <p:cNvSpPr txBox="1"/>
              <p:nvPr/>
            </p:nvSpPr>
            <p:spPr>
              <a:xfrm>
                <a:off x="6995795" y="3716813"/>
                <a:ext cx="163249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Polyketide</a:t>
                </a:r>
                <a:b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b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(predicted/ known)</a:t>
                </a:r>
              </a:p>
            </p:txBody>
          </p:sp>
          <p:sp>
            <p:nvSpPr>
              <p:cNvPr id="147" name="Rounded Rectangle 146">
                <a:extLst>
                  <a:ext uri="{FF2B5EF4-FFF2-40B4-BE49-F238E27FC236}">
                    <a16:creationId xmlns:a16="http://schemas.microsoft.com/office/drawing/2014/main" id="{C0139379-6E44-7751-B13A-1E16A1DF51AC}"/>
                  </a:ext>
                </a:extLst>
              </p:cNvPr>
              <p:cNvSpPr/>
              <p:nvPr/>
            </p:nvSpPr>
            <p:spPr>
              <a:xfrm>
                <a:off x="4337649" y="2751236"/>
                <a:ext cx="4290646" cy="1904091"/>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grpSp>
        <p:grpSp>
          <p:nvGrpSpPr>
            <p:cNvPr id="123" name="Group 122">
              <a:extLst>
                <a:ext uri="{FF2B5EF4-FFF2-40B4-BE49-F238E27FC236}">
                  <a16:creationId xmlns:a16="http://schemas.microsoft.com/office/drawing/2014/main" id="{DFFB8B41-A521-84DA-C2B8-B684FF51A2D8}"/>
                </a:ext>
              </a:extLst>
            </p:cNvPr>
            <p:cNvGrpSpPr/>
            <p:nvPr/>
          </p:nvGrpSpPr>
          <p:grpSpPr>
            <a:xfrm>
              <a:off x="7922343" y="5616734"/>
              <a:ext cx="342987" cy="315605"/>
              <a:chOff x="7990485" y="6052470"/>
              <a:chExt cx="342987" cy="315605"/>
            </a:xfrm>
          </p:grpSpPr>
          <p:sp>
            <p:nvSpPr>
              <p:cNvPr id="133" name="Oval 132">
                <a:extLst>
                  <a:ext uri="{FF2B5EF4-FFF2-40B4-BE49-F238E27FC236}">
                    <a16:creationId xmlns:a16="http://schemas.microsoft.com/office/drawing/2014/main" id="{898512D9-5D0A-3617-7603-DD852878A14C}"/>
                  </a:ext>
                </a:extLst>
              </p:cNvPr>
              <p:cNvSpPr/>
              <p:nvPr/>
            </p:nvSpPr>
            <p:spPr>
              <a:xfrm>
                <a:off x="8003113" y="6052470"/>
                <a:ext cx="330359" cy="315605"/>
              </a:xfrm>
              <a:prstGeom prst="ellipse">
                <a:avLst/>
              </a:prstGeom>
              <a:solidFill>
                <a:srgbClr val="BFBFB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4" name="TextBox 133">
                <a:extLst>
                  <a:ext uri="{FF2B5EF4-FFF2-40B4-BE49-F238E27FC236}">
                    <a16:creationId xmlns:a16="http://schemas.microsoft.com/office/drawing/2014/main" id="{F456E570-707E-530D-34E4-18FF4B835BEE}"/>
                  </a:ext>
                </a:extLst>
              </p:cNvPr>
              <p:cNvSpPr txBox="1"/>
              <p:nvPr/>
            </p:nvSpPr>
            <p:spPr>
              <a:xfrm>
                <a:off x="7990485" y="6088736"/>
                <a:ext cx="342135"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KS</a:t>
                </a:r>
              </a:p>
            </p:txBody>
          </p:sp>
        </p:grpSp>
        <p:grpSp>
          <p:nvGrpSpPr>
            <p:cNvPr id="124" name="Group 123">
              <a:extLst>
                <a:ext uri="{FF2B5EF4-FFF2-40B4-BE49-F238E27FC236}">
                  <a16:creationId xmlns:a16="http://schemas.microsoft.com/office/drawing/2014/main" id="{8BF60BAE-AAC6-E17A-78B1-9258F54A086A}"/>
                </a:ext>
              </a:extLst>
            </p:cNvPr>
            <p:cNvGrpSpPr/>
            <p:nvPr/>
          </p:nvGrpSpPr>
          <p:grpSpPr>
            <a:xfrm>
              <a:off x="8293822" y="5827050"/>
              <a:ext cx="349598" cy="315605"/>
              <a:chOff x="8373736" y="5934470"/>
              <a:chExt cx="349598" cy="315605"/>
            </a:xfrm>
          </p:grpSpPr>
          <p:sp>
            <p:nvSpPr>
              <p:cNvPr id="131" name="Oval 130">
                <a:extLst>
                  <a:ext uri="{FF2B5EF4-FFF2-40B4-BE49-F238E27FC236}">
                    <a16:creationId xmlns:a16="http://schemas.microsoft.com/office/drawing/2014/main" id="{7579D85F-004D-6B43-89FD-9F82FFE5F262}"/>
                  </a:ext>
                </a:extLst>
              </p:cNvPr>
              <p:cNvSpPr/>
              <p:nvPr/>
            </p:nvSpPr>
            <p:spPr>
              <a:xfrm>
                <a:off x="8392975" y="5934470"/>
                <a:ext cx="330359" cy="315605"/>
              </a:xfrm>
              <a:prstGeom prst="ellipse">
                <a:avLst/>
              </a:prstGeom>
              <a:solidFill>
                <a:srgbClr val="AFA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2" name="TextBox 131">
                <a:extLst>
                  <a:ext uri="{FF2B5EF4-FFF2-40B4-BE49-F238E27FC236}">
                    <a16:creationId xmlns:a16="http://schemas.microsoft.com/office/drawing/2014/main" id="{7AAE41F1-B3A1-1534-8BE5-DD3DB6F4AC4A}"/>
                  </a:ext>
                </a:extLst>
              </p:cNvPr>
              <p:cNvSpPr txBox="1"/>
              <p:nvPr/>
            </p:nvSpPr>
            <p:spPr>
              <a:xfrm>
                <a:off x="8373736" y="5977525"/>
                <a:ext cx="342135" cy="261610"/>
              </a:xfrm>
              <a:prstGeom prst="rect">
                <a:avLst/>
              </a:prstGeom>
              <a:noFill/>
              <a:ln w="12700">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a:t>
                </a:r>
              </a:p>
            </p:txBody>
          </p:sp>
        </p:grpSp>
        <p:sp>
          <p:nvSpPr>
            <p:cNvPr id="125" name="TextBox 124">
              <a:extLst>
                <a:ext uri="{FF2B5EF4-FFF2-40B4-BE49-F238E27FC236}">
                  <a16:creationId xmlns:a16="http://schemas.microsoft.com/office/drawing/2014/main" id="{6EBB4F31-6FE3-EAD5-E2AA-E7A7D3426964}"/>
                </a:ext>
              </a:extLst>
            </p:cNvPr>
            <p:cNvSpPr txBox="1"/>
            <p:nvPr/>
          </p:nvSpPr>
          <p:spPr>
            <a:xfrm>
              <a:off x="8649954" y="5826423"/>
              <a:ext cx="114191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Calibri" panose="020F0502020204030204" pitchFamily="34" charset="0"/>
                  <a:cs typeface="Calibri" panose="020F0502020204030204" pitchFamily="34" charset="0"/>
                </a:rPr>
                <a:t>PKS domains</a:t>
              </a:r>
            </a:p>
          </p:txBody>
        </p:sp>
        <p:grpSp>
          <p:nvGrpSpPr>
            <p:cNvPr id="126" name="Group 125">
              <a:extLst>
                <a:ext uri="{FF2B5EF4-FFF2-40B4-BE49-F238E27FC236}">
                  <a16:creationId xmlns:a16="http://schemas.microsoft.com/office/drawing/2014/main" id="{965FAEE7-BC93-C40A-4132-3446D014C1B1}"/>
                </a:ext>
              </a:extLst>
            </p:cNvPr>
            <p:cNvGrpSpPr/>
            <p:nvPr/>
          </p:nvGrpSpPr>
          <p:grpSpPr>
            <a:xfrm>
              <a:off x="7885332" y="5981652"/>
              <a:ext cx="429636" cy="315605"/>
              <a:chOff x="8759620" y="6104095"/>
              <a:chExt cx="429636" cy="315605"/>
            </a:xfrm>
          </p:grpSpPr>
          <p:sp>
            <p:nvSpPr>
              <p:cNvPr id="129" name="Oval 128">
                <a:extLst>
                  <a:ext uri="{FF2B5EF4-FFF2-40B4-BE49-F238E27FC236}">
                    <a16:creationId xmlns:a16="http://schemas.microsoft.com/office/drawing/2014/main" id="{08942328-7867-0DE1-977F-19C5C0438C60}"/>
                  </a:ext>
                </a:extLst>
              </p:cNvPr>
              <p:cNvSpPr/>
              <p:nvPr/>
            </p:nvSpPr>
            <p:spPr>
              <a:xfrm>
                <a:off x="8811539" y="6104095"/>
                <a:ext cx="330359" cy="315605"/>
              </a:xfrm>
              <a:prstGeom prst="ellipse">
                <a:avLst/>
              </a:prstGeom>
              <a:solidFill>
                <a:srgbClr val="FFC000">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30" name="TextBox 129">
                <a:extLst>
                  <a:ext uri="{FF2B5EF4-FFF2-40B4-BE49-F238E27FC236}">
                    <a16:creationId xmlns:a16="http://schemas.microsoft.com/office/drawing/2014/main" id="{F375EA77-D037-99BC-40B5-262FA27A43BA}"/>
                  </a:ext>
                </a:extLst>
              </p:cNvPr>
              <p:cNvSpPr txBox="1"/>
              <p:nvPr/>
            </p:nvSpPr>
            <p:spPr>
              <a:xfrm>
                <a:off x="8759620" y="6145752"/>
                <a:ext cx="429636"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DH</a:t>
                </a:r>
              </a:p>
            </p:txBody>
          </p:sp>
        </p:grpSp>
        <p:sp>
          <p:nvSpPr>
            <p:cNvPr id="127" name="Oval 126">
              <a:extLst>
                <a:ext uri="{FF2B5EF4-FFF2-40B4-BE49-F238E27FC236}">
                  <a16:creationId xmlns:a16="http://schemas.microsoft.com/office/drawing/2014/main" id="{A2F84980-0735-94D9-FA75-B0CC738E95E7}"/>
                </a:ext>
              </a:extLst>
            </p:cNvPr>
            <p:cNvSpPr/>
            <p:nvPr/>
          </p:nvSpPr>
          <p:spPr>
            <a:xfrm>
              <a:off x="10155536" y="6103640"/>
              <a:ext cx="297180" cy="297180"/>
            </a:xfrm>
            <a:prstGeom prst="ellipse">
              <a:avLst/>
            </a:prstGeom>
            <a:solidFill>
              <a:srgbClr val="E7E6E6"/>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844932B1-ED61-87FA-58C0-F2E6C649837C}"/>
                </a:ext>
              </a:extLst>
            </p:cNvPr>
            <p:cNvSpPr txBox="1"/>
            <p:nvPr/>
          </p:nvSpPr>
          <p:spPr>
            <a:xfrm>
              <a:off x="10588794" y="5990620"/>
              <a:ext cx="1382238" cy="523220"/>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General</a:t>
              </a:r>
              <a:b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br>
              <a:r>
                <a:rPr kumimoji="0" lang="en-US" sz="1400"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rPr>
                <a:t>compound node</a:t>
              </a:r>
            </a:p>
          </p:txBody>
        </p:sp>
      </p:grpSp>
      <p:sp>
        <p:nvSpPr>
          <p:cNvPr id="148" name="TextBox 147">
            <a:extLst>
              <a:ext uri="{FF2B5EF4-FFF2-40B4-BE49-F238E27FC236}">
                <a16:creationId xmlns:a16="http://schemas.microsoft.com/office/drawing/2014/main" id="{9B958BBE-317F-2ADF-5953-8FBC713E1BDB}"/>
              </a:ext>
            </a:extLst>
          </p:cNvPr>
          <p:cNvSpPr txBox="1"/>
          <p:nvPr/>
        </p:nvSpPr>
        <p:spPr>
          <a:xfrm>
            <a:off x="0" y="5664399"/>
            <a:ext cx="12192000" cy="1200329"/>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Figure 7. </a:t>
            </a:r>
            <a:r>
              <a:rPr lang="en-US" sz="1200" dirty="0">
                <a:latin typeface="Calibri" panose="020F0502020204030204" pitchFamily="34" charset="0"/>
                <a:cs typeface="Calibri" panose="020F0502020204030204" pitchFamily="34" charset="0"/>
              </a:rPr>
              <a:t>TridentSynthRL successfully proposes a pathway to the kavalactone desmethoxyyangonin via type I PKSs, monofunctional enzymes, and synthetic organic chemistry. Here, TridentSynthRL uses a simple one extension module-long PKS with a benzoyl-CoA starter unit and a hydroxymalonyl-CoA extender unit to build a polyketide fragment that accounts for the final aromatic moiety present in desmethoxyyangonin. TridentSynthRL then suggests coupling this polyketide fragment with the commercial chemical building block 4-hydroxy-2H-pyran-2-one to also account for the six-membered lactone ring present in desmethoxyyangonin. An enthalpically downhill (-11.38 kcal/mol) electrophilic alkylation reaction is suggested for this coupling, after which the resulting backbone enzymatically undergoes an </a:t>
            </a:r>
            <a:r>
              <a:rPr lang="en-US" sz="1200" i="1" dirty="0">
                <a:latin typeface="Calibri" panose="020F0502020204030204" pitchFamily="34" charset="0"/>
                <a:cs typeface="Calibri" panose="020F0502020204030204" pitchFamily="34" charset="0"/>
              </a:rPr>
              <a:t>O</a:t>
            </a:r>
            <a:r>
              <a:rPr lang="en-US" sz="1200" dirty="0">
                <a:latin typeface="Calibri" panose="020F0502020204030204" pitchFamily="34" charset="0"/>
                <a:cs typeface="Calibri" panose="020F0502020204030204" pitchFamily="34" charset="0"/>
              </a:rPr>
              <a:t>-methylation, decarboxylation, and a dehydration reaction to finally produce desmethoxyyangonin. These enzymatic reactions are all predicted to be feasible by DORA-XGB.</a:t>
            </a:r>
            <a:endParaRPr lang="en-US" sz="1200" i="1" dirty="0">
              <a:latin typeface="Calibri" panose="020F0502020204030204" pitchFamily="34" charset="0"/>
              <a:cs typeface="Calibri" panose="020F0502020204030204" pitchFamily="34" charset="0"/>
            </a:endParaRPr>
          </a:p>
        </p:txBody>
      </p:sp>
      <p:sp>
        <p:nvSpPr>
          <p:cNvPr id="2" name="Oval 1">
            <a:extLst>
              <a:ext uri="{FF2B5EF4-FFF2-40B4-BE49-F238E27FC236}">
                <a16:creationId xmlns:a16="http://schemas.microsoft.com/office/drawing/2014/main" id="{C9AF9EF4-6934-1800-6CB1-923538F090A3}"/>
              </a:ext>
            </a:extLst>
          </p:cNvPr>
          <p:cNvSpPr/>
          <p:nvPr/>
        </p:nvSpPr>
        <p:spPr>
          <a:xfrm>
            <a:off x="2093930" y="3595301"/>
            <a:ext cx="330187" cy="315441"/>
          </a:xfrm>
          <a:prstGeom prst="ellipse">
            <a:avLst/>
          </a:prstGeom>
          <a:solidFill>
            <a:srgbClr val="FFE699"/>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62A6773-19B4-BFA6-0DAF-8AC659586294}"/>
              </a:ext>
            </a:extLst>
          </p:cNvPr>
          <p:cNvSpPr txBox="1"/>
          <p:nvPr/>
        </p:nvSpPr>
        <p:spPr>
          <a:xfrm>
            <a:off x="1994111" y="3622284"/>
            <a:ext cx="529824"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ACP</a:t>
            </a:r>
          </a:p>
        </p:txBody>
      </p:sp>
      <p:sp>
        <p:nvSpPr>
          <p:cNvPr id="50" name="TextBox 49">
            <a:extLst>
              <a:ext uri="{FF2B5EF4-FFF2-40B4-BE49-F238E27FC236}">
                <a16:creationId xmlns:a16="http://schemas.microsoft.com/office/drawing/2014/main" id="{732C1643-8F64-8651-BE6E-93E37DC2CAF7}"/>
              </a:ext>
            </a:extLst>
          </p:cNvPr>
          <p:cNvSpPr txBox="1"/>
          <p:nvPr/>
        </p:nvSpPr>
        <p:spPr>
          <a:xfrm>
            <a:off x="1283473" y="5143793"/>
            <a:ext cx="1470019" cy="461665"/>
          </a:xfrm>
          <a:prstGeom prst="rect">
            <a:avLst/>
          </a:prstGeom>
          <a:noFill/>
        </p:spPr>
        <p:txBody>
          <a:bodyPr wrap="none" rtlCol="0">
            <a:spAutoFit/>
          </a:bodyPr>
          <a:lstStyle/>
          <a:p>
            <a:pPr algn="ctr" defTabSz="914126"/>
            <a:r>
              <a:rPr lang="en-US" sz="1200" dirty="0">
                <a:solidFill>
                  <a:prstClr val="black"/>
                </a:solidFill>
                <a:latin typeface="Calibri" panose="020F0502020204030204" pitchFamily="34" charset="0"/>
                <a:cs typeface="Calibri" panose="020F0502020204030204" pitchFamily="34" charset="0"/>
              </a:rPr>
              <a:t>Extender unit: </a:t>
            </a:r>
            <a:br>
              <a:rPr lang="en-US" sz="1200" dirty="0">
                <a:solidFill>
                  <a:prstClr val="black"/>
                </a:solidFill>
                <a:latin typeface="Calibri" panose="020F0502020204030204" pitchFamily="34" charset="0"/>
                <a:cs typeface="Calibri" panose="020F0502020204030204" pitchFamily="34" charset="0"/>
              </a:rPr>
            </a:br>
            <a:r>
              <a:rPr lang="en-US" sz="1200" dirty="0">
                <a:solidFill>
                  <a:prstClr val="black"/>
                </a:solidFill>
                <a:latin typeface="Calibri" panose="020F0502020204030204" pitchFamily="34" charset="0"/>
                <a:cs typeface="Calibri" panose="020F0502020204030204" pitchFamily="34" charset="0"/>
              </a:rPr>
              <a:t>hydroxymalonyl-CoA</a:t>
            </a:r>
          </a:p>
        </p:txBody>
      </p:sp>
      <p:sp>
        <p:nvSpPr>
          <p:cNvPr id="51" name="Oval 50">
            <a:extLst>
              <a:ext uri="{FF2B5EF4-FFF2-40B4-BE49-F238E27FC236}">
                <a16:creationId xmlns:a16="http://schemas.microsoft.com/office/drawing/2014/main" id="{A9EC71C6-717A-90DD-9035-8A7891D4D6ED}"/>
              </a:ext>
            </a:extLst>
          </p:cNvPr>
          <p:cNvSpPr/>
          <p:nvPr/>
        </p:nvSpPr>
        <p:spPr>
          <a:xfrm>
            <a:off x="2437065" y="3600608"/>
            <a:ext cx="330187" cy="315441"/>
          </a:xfrm>
          <a:prstGeom prst="ellipse">
            <a:avLst/>
          </a:prstGeom>
          <a:solidFill>
            <a:srgbClr val="EE9331">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AEC336BA-FB15-9312-EEE1-E96A054F60BF}"/>
              </a:ext>
            </a:extLst>
          </p:cNvPr>
          <p:cNvSpPr txBox="1"/>
          <p:nvPr/>
        </p:nvSpPr>
        <p:spPr>
          <a:xfrm>
            <a:off x="2386612" y="3627591"/>
            <a:ext cx="431093" cy="261474"/>
          </a:xfrm>
          <a:prstGeom prst="rect">
            <a:avLst/>
          </a:prstGeom>
          <a:noFill/>
        </p:spPr>
        <p:txBody>
          <a:bodyPr wrap="square" rtlCol="0">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TE</a:t>
            </a:r>
          </a:p>
        </p:txBody>
      </p:sp>
      <p:cxnSp>
        <p:nvCxnSpPr>
          <p:cNvPr id="53" name="Straight Arrow Connector 52">
            <a:extLst>
              <a:ext uri="{FF2B5EF4-FFF2-40B4-BE49-F238E27FC236}">
                <a16:creationId xmlns:a16="http://schemas.microsoft.com/office/drawing/2014/main" id="{B904724C-5919-3C10-7E5E-A6BA0DF40289}"/>
              </a:ext>
            </a:extLst>
          </p:cNvPr>
          <p:cNvCxnSpPr>
            <a:cxnSpLocks/>
          </p:cNvCxnSpPr>
          <p:nvPr/>
        </p:nvCxnSpPr>
        <p:spPr>
          <a:xfrm>
            <a:off x="2874484" y="3758354"/>
            <a:ext cx="780144" cy="0"/>
          </a:xfrm>
          <a:prstGeom prst="straightConnector1">
            <a:avLst/>
          </a:prstGeom>
          <a:noFill/>
          <a:ln w="28575" cap="flat" cmpd="sng" algn="ctr">
            <a:solidFill>
              <a:srgbClr val="C55A11"/>
            </a:solidFill>
            <a:prstDash val="solid"/>
            <a:tailEnd type="triangle"/>
          </a:ln>
          <a:effectLst/>
        </p:spPr>
      </p:cxnSp>
      <p:sp>
        <p:nvSpPr>
          <p:cNvPr id="54" name="TextBox 53">
            <a:extLst>
              <a:ext uri="{FF2B5EF4-FFF2-40B4-BE49-F238E27FC236}">
                <a16:creationId xmlns:a16="http://schemas.microsoft.com/office/drawing/2014/main" id="{1419828B-24E9-DBE0-F5EA-AFCFF7F0DBAA}"/>
              </a:ext>
            </a:extLst>
          </p:cNvPr>
          <p:cNvSpPr txBox="1"/>
          <p:nvPr/>
        </p:nvSpPr>
        <p:spPr>
          <a:xfrm>
            <a:off x="2643768" y="3318548"/>
            <a:ext cx="1198499" cy="430775"/>
          </a:xfrm>
          <a:prstGeom prst="rect">
            <a:avLst/>
          </a:prstGeom>
          <a:noFill/>
        </p:spPr>
        <p:txBody>
          <a:bodyPr wrap="square" rtlCol="0">
            <a:spAutoFit/>
          </a:bodyPr>
          <a:lstStyle/>
          <a:p>
            <a:pPr algn="ctr" defTabSz="914126"/>
            <a:r>
              <a:rPr lang="en-US" sz="1100" b="1" dirty="0">
                <a:solidFill>
                  <a:srgbClr val="C55A11"/>
                </a:solidFill>
                <a:latin typeface="Calibri" panose="020F0502020204030204" pitchFamily="34" charset="0"/>
                <a:cs typeface="Calibri" panose="020F0502020204030204" pitchFamily="34" charset="0"/>
              </a:rPr>
              <a:t>PKS </a:t>
            </a:r>
            <a:br>
              <a:rPr lang="en-US" sz="1100" b="1" dirty="0">
                <a:solidFill>
                  <a:srgbClr val="C55A11"/>
                </a:solidFill>
                <a:latin typeface="Calibri" panose="020F0502020204030204" pitchFamily="34" charset="0"/>
                <a:cs typeface="Calibri" panose="020F0502020204030204" pitchFamily="34" charset="0"/>
              </a:rPr>
            </a:br>
            <a:r>
              <a:rPr lang="en-US" sz="1100" b="1" dirty="0">
                <a:solidFill>
                  <a:srgbClr val="C55A11"/>
                </a:solidFill>
                <a:latin typeface="Calibri" panose="020F0502020204030204" pitchFamily="34" charset="0"/>
                <a:cs typeface="Calibri" panose="020F0502020204030204" pitchFamily="34" charset="0"/>
              </a:rPr>
              <a:t>offloading</a:t>
            </a:r>
          </a:p>
        </p:txBody>
      </p:sp>
      <p:pic>
        <p:nvPicPr>
          <p:cNvPr id="55" name="Picture 54">
            <a:extLst>
              <a:ext uri="{FF2B5EF4-FFF2-40B4-BE49-F238E27FC236}">
                <a16:creationId xmlns:a16="http://schemas.microsoft.com/office/drawing/2014/main" id="{D546A873-922A-7164-321E-E86C154E2A18}"/>
              </a:ext>
            </a:extLst>
          </p:cNvPr>
          <p:cNvPicPr>
            <a:picLocks noChangeAspect="1"/>
          </p:cNvPicPr>
          <p:nvPr/>
        </p:nvPicPr>
        <p:blipFill>
          <a:blip r:embed="rId3"/>
          <a:stretch>
            <a:fillRect/>
          </a:stretch>
        </p:blipFill>
        <p:spPr>
          <a:xfrm>
            <a:off x="2083233" y="3876363"/>
            <a:ext cx="969090" cy="1507473"/>
          </a:xfrm>
          <a:prstGeom prst="rect">
            <a:avLst/>
          </a:prstGeom>
        </p:spPr>
      </p:pic>
      <p:pic>
        <p:nvPicPr>
          <p:cNvPr id="56" name="Picture 55">
            <a:extLst>
              <a:ext uri="{FF2B5EF4-FFF2-40B4-BE49-F238E27FC236}">
                <a16:creationId xmlns:a16="http://schemas.microsoft.com/office/drawing/2014/main" id="{DB063628-8AD4-048F-14C1-31BCD707469D}"/>
              </a:ext>
            </a:extLst>
          </p:cNvPr>
          <p:cNvPicPr>
            <a:picLocks noChangeAspect="1"/>
          </p:cNvPicPr>
          <p:nvPr/>
        </p:nvPicPr>
        <p:blipFill>
          <a:blip r:embed="rId4"/>
          <a:stretch>
            <a:fillRect/>
          </a:stretch>
        </p:blipFill>
        <p:spPr>
          <a:xfrm>
            <a:off x="3739333" y="3244107"/>
            <a:ext cx="1456698" cy="869670"/>
          </a:xfrm>
          <a:prstGeom prst="rect">
            <a:avLst/>
          </a:prstGeom>
        </p:spPr>
      </p:pic>
      <p:sp>
        <p:nvSpPr>
          <p:cNvPr id="57" name="Rounded Rectangle 56">
            <a:extLst>
              <a:ext uri="{FF2B5EF4-FFF2-40B4-BE49-F238E27FC236}">
                <a16:creationId xmlns:a16="http://schemas.microsoft.com/office/drawing/2014/main" id="{2A8DBF96-E247-7508-24DD-241991AD5B98}"/>
              </a:ext>
            </a:extLst>
          </p:cNvPr>
          <p:cNvSpPr/>
          <p:nvPr/>
        </p:nvSpPr>
        <p:spPr>
          <a:xfrm>
            <a:off x="5854205" y="4451198"/>
            <a:ext cx="289293" cy="289293"/>
          </a:xfrm>
          <a:prstGeom prst="roundRect">
            <a:avLst/>
          </a:prstGeom>
          <a:solidFill>
            <a:srgbClr val="5B9BD5">
              <a:lumMod val="75000"/>
            </a:srgbClr>
          </a:solidFill>
          <a:ln w="19050" cap="flat" cmpd="sng" algn="ctr">
            <a:solidFill>
              <a:sysClr val="windowText" lastClr="000000"/>
            </a:solidFill>
            <a:prstDash val="solid"/>
            <a:miter lim="800000"/>
          </a:ln>
          <a:effectLst/>
        </p:spPr>
        <p:txBody>
          <a:bodyPr rtlCol="0" anchor="ctr"/>
          <a:lstStyle/>
          <a:p>
            <a:pPr algn="ctr" defTabSz="914126">
              <a:defRPr/>
            </a:pPr>
            <a:endParaRPr lang="en-US" sz="1799" kern="0" dirty="0">
              <a:solidFill>
                <a:prstClr val="white"/>
              </a:solidFill>
              <a:latin typeface="Calibri" panose="020F0502020204030204" pitchFamily="34" charset="0"/>
              <a:cs typeface="Calibri" panose="020F0502020204030204" pitchFamily="34" charset="0"/>
            </a:endParaRPr>
          </a:p>
        </p:txBody>
      </p:sp>
      <p:cxnSp>
        <p:nvCxnSpPr>
          <p:cNvPr id="58" name="Straight Arrow Connector 57">
            <a:extLst>
              <a:ext uri="{FF2B5EF4-FFF2-40B4-BE49-F238E27FC236}">
                <a16:creationId xmlns:a16="http://schemas.microsoft.com/office/drawing/2014/main" id="{29BB5729-D952-C1CC-34E6-D9A0A193412E}"/>
              </a:ext>
            </a:extLst>
          </p:cNvPr>
          <p:cNvCxnSpPr>
            <a:cxnSpLocks/>
          </p:cNvCxnSpPr>
          <p:nvPr/>
        </p:nvCxnSpPr>
        <p:spPr>
          <a:xfrm flipV="1">
            <a:off x="4637192" y="2674343"/>
            <a:ext cx="596743" cy="510912"/>
          </a:xfrm>
          <a:prstGeom prst="straightConnector1">
            <a:avLst/>
          </a:prstGeom>
          <a:noFill/>
          <a:ln w="28575" cap="flat" cmpd="sng" algn="ctr">
            <a:solidFill>
              <a:srgbClr val="5B9BD5">
                <a:lumMod val="75000"/>
              </a:srgbClr>
            </a:solidFill>
            <a:prstDash val="solid"/>
            <a:miter lim="800000"/>
            <a:tailEnd type="triangle"/>
          </a:ln>
          <a:effectLst/>
        </p:spPr>
      </p:cxnSp>
      <p:sp>
        <p:nvSpPr>
          <p:cNvPr id="59" name="TextBox 58">
            <a:extLst>
              <a:ext uri="{FF2B5EF4-FFF2-40B4-BE49-F238E27FC236}">
                <a16:creationId xmlns:a16="http://schemas.microsoft.com/office/drawing/2014/main" id="{CCB6208C-57D6-437F-6426-DFF85C9E1E61}"/>
              </a:ext>
            </a:extLst>
          </p:cNvPr>
          <p:cNvSpPr txBox="1"/>
          <p:nvPr/>
        </p:nvSpPr>
        <p:spPr>
          <a:xfrm>
            <a:off x="5816983" y="2879421"/>
            <a:ext cx="1615239" cy="261542"/>
          </a:xfrm>
          <a:prstGeom prst="rect">
            <a:avLst/>
          </a:prstGeom>
          <a:noFill/>
        </p:spPr>
        <p:txBody>
          <a:bodyPr wrap="square">
            <a:spAutoFit/>
          </a:bodyPr>
          <a:lstStyle/>
          <a:p>
            <a:pPr algn="ctr" defTabSz="914126"/>
            <a:r>
              <a:rPr lang="el-GR" sz="1100" b="1" dirty="0">
                <a:solidFill>
                  <a:srgbClr val="245FA7"/>
                </a:solidFill>
                <a:latin typeface="Calibri" panose="020F0502020204030204" pitchFamily="34" charset="0"/>
                <a:cs typeface="Calibri" panose="020F0502020204030204" pitchFamily="34" charset="0"/>
              </a:rPr>
              <a:t>Δ</a:t>
            </a:r>
            <a:r>
              <a:rPr lang="en-US" sz="1100" b="1" dirty="0">
                <a:solidFill>
                  <a:srgbClr val="245FA7"/>
                </a:solidFill>
                <a:latin typeface="Calibri" panose="020F0502020204030204" pitchFamily="34" charset="0"/>
                <a:cs typeface="Calibri" panose="020F0502020204030204" pitchFamily="34" charset="0"/>
              </a:rPr>
              <a:t>H = -11.38  kcal/mol</a:t>
            </a:r>
          </a:p>
        </p:txBody>
      </p:sp>
      <p:sp>
        <p:nvSpPr>
          <p:cNvPr id="60" name="TextBox 59">
            <a:extLst>
              <a:ext uri="{FF2B5EF4-FFF2-40B4-BE49-F238E27FC236}">
                <a16:creationId xmlns:a16="http://schemas.microsoft.com/office/drawing/2014/main" id="{5EADDD32-ED57-90AD-6CD2-6E7825EC6B69}"/>
              </a:ext>
            </a:extLst>
          </p:cNvPr>
          <p:cNvSpPr txBox="1"/>
          <p:nvPr/>
        </p:nvSpPr>
        <p:spPr>
          <a:xfrm>
            <a:off x="5566660" y="2533854"/>
            <a:ext cx="2115883" cy="430887"/>
          </a:xfrm>
          <a:prstGeom prst="rect">
            <a:avLst/>
          </a:prstGeom>
          <a:noFill/>
        </p:spPr>
        <p:txBody>
          <a:bodyPr wrap="square" rtlCol="0">
            <a:spAutoFit/>
          </a:bodyPr>
          <a:lstStyle/>
          <a:p>
            <a:pPr algn="ctr" defTabSz="914126"/>
            <a:r>
              <a:rPr lang="en-US" sz="1100" b="1" dirty="0">
                <a:solidFill>
                  <a:srgbClr val="5B9BD5">
                    <a:lumMod val="75000"/>
                  </a:srgbClr>
                </a:solidFill>
                <a:latin typeface="Calibri" panose="020F0502020204030204" pitchFamily="34" charset="0"/>
                <a:cs typeface="Calibri" panose="020F0502020204030204" pitchFamily="34" charset="0"/>
              </a:rPr>
              <a:t>Electrophilic aromatic</a:t>
            </a:r>
            <a:br>
              <a:rPr lang="en-US" sz="1100" b="1" dirty="0">
                <a:solidFill>
                  <a:srgbClr val="5B9BD5">
                    <a:lumMod val="75000"/>
                  </a:srgbClr>
                </a:solidFill>
                <a:latin typeface="Calibri" panose="020F0502020204030204" pitchFamily="34" charset="0"/>
                <a:cs typeface="Calibri" panose="020F0502020204030204" pitchFamily="34" charset="0"/>
              </a:rPr>
            </a:br>
            <a:r>
              <a:rPr lang="en-US" sz="1100" b="1" dirty="0">
                <a:solidFill>
                  <a:srgbClr val="5B9BD5">
                    <a:lumMod val="75000"/>
                  </a:srgbClr>
                </a:solidFill>
                <a:latin typeface="Calibri" panose="020F0502020204030204" pitchFamily="34" charset="0"/>
                <a:cs typeface="Calibri" panose="020F0502020204030204" pitchFamily="34" charset="0"/>
              </a:rPr>
              <a:t>alkylation with alcohols</a:t>
            </a:r>
          </a:p>
        </p:txBody>
      </p:sp>
      <p:cxnSp>
        <p:nvCxnSpPr>
          <p:cNvPr id="61" name="Straight Arrow Connector 60">
            <a:extLst>
              <a:ext uri="{FF2B5EF4-FFF2-40B4-BE49-F238E27FC236}">
                <a16:creationId xmlns:a16="http://schemas.microsoft.com/office/drawing/2014/main" id="{A46A510D-16D4-98FB-8CEC-A19FEA2EC214}"/>
              </a:ext>
            </a:extLst>
          </p:cNvPr>
          <p:cNvCxnSpPr>
            <a:cxnSpLocks/>
          </p:cNvCxnSpPr>
          <p:nvPr/>
        </p:nvCxnSpPr>
        <p:spPr>
          <a:xfrm flipH="1" flipV="1">
            <a:off x="5405316" y="2671855"/>
            <a:ext cx="594205" cy="511931"/>
          </a:xfrm>
          <a:prstGeom prst="straightConnector1">
            <a:avLst/>
          </a:prstGeom>
          <a:noFill/>
          <a:ln w="28575" cap="flat" cmpd="sng" algn="ctr">
            <a:solidFill>
              <a:srgbClr val="5B9BD5">
                <a:lumMod val="75000"/>
              </a:srgbClr>
            </a:solidFill>
            <a:prstDash val="solid"/>
            <a:miter lim="800000"/>
            <a:tailEnd type="triangle"/>
          </a:ln>
          <a:effectLst/>
        </p:spPr>
      </p:cxnSp>
      <p:sp>
        <p:nvSpPr>
          <p:cNvPr id="63" name="TextBox 62">
            <a:extLst>
              <a:ext uri="{FF2B5EF4-FFF2-40B4-BE49-F238E27FC236}">
                <a16:creationId xmlns:a16="http://schemas.microsoft.com/office/drawing/2014/main" id="{5CD1B61A-3FB4-08DB-E896-CE245140F67B}"/>
              </a:ext>
            </a:extLst>
          </p:cNvPr>
          <p:cNvSpPr txBox="1"/>
          <p:nvPr/>
        </p:nvSpPr>
        <p:spPr>
          <a:xfrm>
            <a:off x="5161924" y="4165842"/>
            <a:ext cx="1673856" cy="253916"/>
          </a:xfrm>
          <a:prstGeom prst="rect">
            <a:avLst/>
          </a:prstGeom>
          <a:noFill/>
        </p:spPr>
        <p:txBody>
          <a:bodyPr wrap="none" rtlCol="0">
            <a:spAutoFit/>
          </a:bodyPr>
          <a:lstStyle/>
          <a:p>
            <a:pPr algn="ctr" defTabSz="914126"/>
            <a:r>
              <a:rPr lang="en-US" sz="1050" b="1" dirty="0">
                <a:solidFill>
                  <a:srgbClr val="5B9BD5">
                    <a:lumMod val="75000"/>
                  </a:srgbClr>
                </a:solidFill>
                <a:latin typeface="Calibri" panose="020F0502020204030204" pitchFamily="34" charset="0"/>
                <a:cs typeface="Calibri" panose="020F0502020204030204" pitchFamily="34" charset="0"/>
              </a:rPr>
              <a:t>4-hydroxy-2H-pyran-2-one</a:t>
            </a:r>
          </a:p>
        </p:txBody>
      </p:sp>
      <p:sp>
        <p:nvSpPr>
          <p:cNvPr id="64" name="Circular Arrow 63">
            <a:extLst>
              <a:ext uri="{FF2B5EF4-FFF2-40B4-BE49-F238E27FC236}">
                <a16:creationId xmlns:a16="http://schemas.microsoft.com/office/drawing/2014/main" id="{418307B1-0C49-6F00-62DF-AC0D2B4290CE}"/>
              </a:ext>
            </a:extLst>
          </p:cNvPr>
          <p:cNvSpPr/>
          <p:nvPr/>
        </p:nvSpPr>
        <p:spPr>
          <a:xfrm rot="5400000" flipH="1">
            <a:off x="4474173" y="2577077"/>
            <a:ext cx="442283" cy="461955"/>
          </a:xfrm>
          <a:prstGeom prst="circularArrow">
            <a:avLst>
              <a:gd name="adj1" fmla="val 0"/>
              <a:gd name="adj2" fmla="val 1142319"/>
              <a:gd name="adj3" fmla="val 20309177"/>
              <a:gd name="adj4" fmla="val 10997754"/>
              <a:gd name="adj5" fmla="val 6455"/>
            </a:avLst>
          </a:prstGeom>
          <a:solidFill>
            <a:srgbClr val="84A4CC">
              <a:lumMod val="75000"/>
            </a:srgbClr>
          </a:solidFill>
          <a:ln w="25400" cap="flat" cmpd="sng" algn="ctr">
            <a:solidFill>
              <a:srgbClr val="2E75B6"/>
            </a:solidFill>
            <a:prstDash val="solid"/>
          </a:ln>
          <a:effectLst/>
        </p:spPr>
        <p:txBody>
          <a:bodyPr rtlCol="0" anchor="ctr"/>
          <a:lstStyle/>
          <a:p>
            <a:pPr marL="0" marR="0" lvl="0" indent="0" algn="ctr" defTabSz="1218255"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34133130-4287-2CDC-0D15-DEBCD439374F}"/>
              </a:ext>
            </a:extLst>
          </p:cNvPr>
          <p:cNvSpPr txBox="1"/>
          <p:nvPr/>
        </p:nvSpPr>
        <p:spPr>
          <a:xfrm>
            <a:off x="4270472" y="2472370"/>
            <a:ext cx="434621" cy="276927"/>
          </a:xfrm>
          <a:prstGeom prst="rect">
            <a:avLst/>
          </a:prstGeom>
          <a:noFill/>
        </p:spPr>
        <p:txBody>
          <a:bodyPr wrap="none" rtlCol="0">
            <a:spAutoFit/>
          </a:bodyPr>
          <a:lstStyle/>
          <a:p>
            <a:pPr defTabSz="914126"/>
            <a:r>
              <a:rPr lang="en-US" sz="1200" b="1" dirty="0">
                <a:solidFill>
                  <a:srgbClr val="5B9BD5">
                    <a:lumMod val="75000"/>
                  </a:srgbClr>
                </a:solidFill>
                <a:latin typeface="Calibri" panose="020F0502020204030204" pitchFamily="34" charset="0"/>
                <a:cs typeface="Calibri" panose="020F0502020204030204" pitchFamily="34" charset="0"/>
              </a:rPr>
              <a:t>H</a:t>
            </a:r>
            <a:r>
              <a:rPr lang="en-US" sz="1200" b="1" baseline="-25000" dirty="0">
                <a:solidFill>
                  <a:srgbClr val="5B9BD5">
                    <a:lumMod val="75000"/>
                  </a:srgbClr>
                </a:solidFill>
                <a:latin typeface="Calibri" panose="020F0502020204030204" pitchFamily="34" charset="0"/>
                <a:cs typeface="Calibri" panose="020F0502020204030204" pitchFamily="34" charset="0"/>
              </a:rPr>
              <a:t>2</a:t>
            </a:r>
            <a:r>
              <a:rPr lang="en-US" sz="1200" b="1" dirty="0">
                <a:solidFill>
                  <a:srgbClr val="5B9BD5">
                    <a:lumMod val="75000"/>
                  </a:srgbClr>
                </a:solidFill>
                <a:latin typeface="Calibri" panose="020F0502020204030204" pitchFamily="34" charset="0"/>
                <a:cs typeface="Calibri" panose="020F0502020204030204" pitchFamily="34" charset="0"/>
              </a:rPr>
              <a:t>O</a:t>
            </a:r>
          </a:p>
        </p:txBody>
      </p:sp>
      <p:pic>
        <p:nvPicPr>
          <p:cNvPr id="67" name="Picture 66">
            <a:extLst>
              <a:ext uri="{FF2B5EF4-FFF2-40B4-BE49-F238E27FC236}">
                <a16:creationId xmlns:a16="http://schemas.microsoft.com/office/drawing/2014/main" id="{75446DB6-DF7D-55D1-44EB-F864766F22FF}"/>
              </a:ext>
            </a:extLst>
          </p:cNvPr>
          <p:cNvPicPr>
            <a:picLocks noChangeAspect="1"/>
          </p:cNvPicPr>
          <p:nvPr/>
        </p:nvPicPr>
        <p:blipFill>
          <a:blip r:embed="rId5"/>
          <a:stretch>
            <a:fillRect/>
          </a:stretch>
        </p:blipFill>
        <p:spPr>
          <a:xfrm>
            <a:off x="4487130" y="1500656"/>
            <a:ext cx="1836372" cy="1238483"/>
          </a:xfrm>
          <a:prstGeom prst="rect">
            <a:avLst/>
          </a:prstGeom>
        </p:spPr>
      </p:pic>
      <p:pic>
        <p:nvPicPr>
          <p:cNvPr id="68" name="Picture 67">
            <a:extLst>
              <a:ext uri="{FF2B5EF4-FFF2-40B4-BE49-F238E27FC236}">
                <a16:creationId xmlns:a16="http://schemas.microsoft.com/office/drawing/2014/main" id="{A31A320A-CA4D-C70E-6CC8-1E5026E97333}"/>
              </a:ext>
            </a:extLst>
          </p:cNvPr>
          <p:cNvPicPr>
            <a:picLocks noChangeAspect="1"/>
          </p:cNvPicPr>
          <p:nvPr/>
        </p:nvPicPr>
        <p:blipFill>
          <a:blip r:embed="rId6"/>
          <a:stretch>
            <a:fillRect/>
          </a:stretch>
        </p:blipFill>
        <p:spPr>
          <a:xfrm>
            <a:off x="5692202" y="3250582"/>
            <a:ext cx="898134" cy="898134"/>
          </a:xfrm>
          <a:prstGeom prst="rect">
            <a:avLst/>
          </a:prstGeom>
        </p:spPr>
      </p:pic>
      <p:pic>
        <p:nvPicPr>
          <p:cNvPr id="69" name="Picture 68">
            <a:extLst>
              <a:ext uri="{FF2B5EF4-FFF2-40B4-BE49-F238E27FC236}">
                <a16:creationId xmlns:a16="http://schemas.microsoft.com/office/drawing/2014/main" id="{E1EB768F-305D-09E1-93B1-07402AC13AFF}"/>
              </a:ext>
            </a:extLst>
          </p:cNvPr>
          <p:cNvPicPr>
            <a:picLocks noChangeAspect="1"/>
          </p:cNvPicPr>
          <p:nvPr/>
        </p:nvPicPr>
        <p:blipFill>
          <a:blip r:embed="rId7"/>
          <a:stretch>
            <a:fillRect/>
          </a:stretch>
        </p:blipFill>
        <p:spPr>
          <a:xfrm>
            <a:off x="4487130" y="-17205"/>
            <a:ext cx="1883123" cy="1213568"/>
          </a:xfrm>
          <a:prstGeom prst="rect">
            <a:avLst/>
          </a:prstGeom>
        </p:spPr>
      </p:pic>
      <p:cxnSp>
        <p:nvCxnSpPr>
          <p:cNvPr id="70" name="Straight Arrow Connector 69">
            <a:extLst>
              <a:ext uri="{FF2B5EF4-FFF2-40B4-BE49-F238E27FC236}">
                <a16:creationId xmlns:a16="http://schemas.microsoft.com/office/drawing/2014/main" id="{9937E2D4-9120-85AB-9B1F-E72B5D00A446}"/>
              </a:ext>
            </a:extLst>
          </p:cNvPr>
          <p:cNvCxnSpPr>
            <a:cxnSpLocks/>
          </p:cNvCxnSpPr>
          <p:nvPr/>
        </p:nvCxnSpPr>
        <p:spPr>
          <a:xfrm flipV="1">
            <a:off x="5325604" y="837394"/>
            <a:ext cx="0" cy="640424"/>
          </a:xfrm>
          <a:prstGeom prst="straightConnector1">
            <a:avLst/>
          </a:prstGeom>
          <a:noFill/>
          <a:ln w="28575" cap="flat" cmpd="sng" algn="ctr">
            <a:solidFill>
              <a:srgbClr val="538235"/>
            </a:solidFill>
            <a:prstDash val="solid"/>
            <a:tailEnd type="triangle"/>
          </a:ln>
          <a:effectLst/>
        </p:spPr>
      </p:cxnSp>
      <p:sp>
        <p:nvSpPr>
          <p:cNvPr id="71" name="Circular Arrow 70">
            <a:extLst>
              <a:ext uri="{FF2B5EF4-FFF2-40B4-BE49-F238E27FC236}">
                <a16:creationId xmlns:a16="http://schemas.microsoft.com/office/drawing/2014/main" id="{AD93A061-FD8F-7AD2-87F3-79D42D4BD3F5}"/>
              </a:ext>
            </a:extLst>
          </p:cNvPr>
          <p:cNvSpPr/>
          <p:nvPr/>
        </p:nvSpPr>
        <p:spPr>
          <a:xfrm rot="5400000" flipH="1">
            <a:off x="4843539" y="929465"/>
            <a:ext cx="525913" cy="482443"/>
          </a:xfrm>
          <a:prstGeom prst="circularArrow">
            <a:avLst>
              <a:gd name="adj1" fmla="val 0"/>
              <a:gd name="adj2" fmla="val 1142319"/>
              <a:gd name="adj3" fmla="val 20309177"/>
              <a:gd name="adj4" fmla="val 11673881"/>
              <a:gd name="adj5" fmla="val 6455"/>
            </a:avLst>
          </a:prstGeom>
          <a:solidFill>
            <a:srgbClr val="84A4CC">
              <a:lumMod val="75000"/>
            </a:srgbClr>
          </a:solidFill>
          <a:ln w="25400" cap="flat" cmpd="sng" algn="ctr">
            <a:solidFill>
              <a:srgbClr val="538235"/>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283A424A-2BD0-2EA2-9581-A3471C6C2C5A}"/>
              </a:ext>
            </a:extLst>
          </p:cNvPr>
          <p:cNvSpPr txBox="1"/>
          <p:nvPr/>
        </p:nvSpPr>
        <p:spPr>
          <a:xfrm>
            <a:off x="4707163" y="1237313"/>
            <a:ext cx="482442"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SAM</a:t>
            </a:r>
          </a:p>
        </p:txBody>
      </p:sp>
      <p:sp>
        <p:nvSpPr>
          <p:cNvPr id="73" name="TextBox 72">
            <a:extLst>
              <a:ext uri="{FF2B5EF4-FFF2-40B4-BE49-F238E27FC236}">
                <a16:creationId xmlns:a16="http://schemas.microsoft.com/office/drawing/2014/main" id="{78E3ADD1-7A79-AC92-9F7E-7CFC2F61134F}"/>
              </a:ext>
            </a:extLst>
          </p:cNvPr>
          <p:cNvSpPr txBox="1"/>
          <p:nvPr/>
        </p:nvSpPr>
        <p:spPr>
          <a:xfrm>
            <a:off x="4727099" y="813463"/>
            <a:ext cx="445583" cy="276927"/>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SAH</a:t>
            </a:r>
          </a:p>
        </p:txBody>
      </p:sp>
      <p:sp>
        <p:nvSpPr>
          <p:cNvPr id="74" name="TextBox 73">
            <a:extLst>
              <a:ext uri="{FF2B5EF4-FFF2-40B4-BE49-F238E27FC236}">
                <a16:creationId xmlns:a16="http://schemas.microsoft.com/office/drawing/2014/main" id="{6FF45CE6-96DD-1774-A8AA-1EB5B44E047A}"/>
              </a:ext>
            </a:extLst>
          </p:cNvPr>
          <p:cNvSpPr txBox="1"/>
          <p:nvPr/>
        </p:nvSpPr>
        <p:spPr>
          <a:xfrm>
            <a:off x="5315215" y="1187884"/>
            <a:ext cx="1735727" cy="246221"/>
          </a:xfrm>
          <a:prstGeom prst="rect">
            <a:avLst/>
          </a:prstGeom>
          <a:noFill/>
        </p:spPr>
        <p:txBody>
          <a:bodyPr wrap="square" rtlCol="0">
            <a:spAutoFit/>
          </a:bodyPr>
          <a:lstStyle/>
          <a:p>
            <a:pPr defTabSz="914126"/>
            <a:r>
              <a:rPr lang="en-US" sz="1000" b="1" dirty="0">
                <a:solidFill>
                  <a:srgbClr val="70AD47">
                    <a:lumMod val="75000"/>
                  </a:srgbClr>
                </a:solidFill>
                <a:latin typeface="Calibri" panose="020F0502020204030204" pitchFamily="34" charset="0"/>
                <a:cs typeface="Calibri" panose="020F0502020204030204" pitchFamily="34" charset="0"/>
              </a:rPr>
              <a:t>DORA-XGB score  = 0.977</a:t>
            </a:r>
          </a:p>
        </p:txBody>
      </p:sp>
      <p:pic>
        <p:nvPicPr>
          <p:cNvPr id="77" name="Picture 76">
            <a:extLst>
              <a:ext uri="{FF2B5EF4-FFF2-40B4-BE49-F238E27FC236}">
                <a16:creationId xmlns:a16="http://schemas.microsoft.com/office/drawing/2014/main" id="{EB210951-A925-ED58-2963-147EE68510F8}"/>
              </a:ext>
            </a:extLst>
          </p:cNvPr>
          <p:cNvPicPr>
            <a:picLocks noChangeAspect="1"/>
          </p:cNvPicPr>
          <p:nvPr/>
        </p:nvPicPr>
        <p:blipFill>
          <a:blip r:embed="rId8"/>
          <a:stretch>
            <a:fillRect/>
          </a:stretch>
        </p:blipFill>
        <p:spPr>
          <a:xfrm>
            <a:off x="7441345" y="24641"/>
            <a:ext cx="1883123" cy="1171722"/>
          </a:xfrm>
          <a:prstGeom prst="rect">
            <a:avLst/>
          </a:prstGeom>
        </p:spPr>
      </p:pic>
      <p:cxnSp>
        <p:nvCxnSpPr>
          <p:cNvPr id="78" name="Straight Arrow Connector 77">
            <a:extLst>
              <a:ext uri="{FF2B5EF4-FFF2-40B4-BE49-F238E27FC236}">
                <a16:creationId xmlns:a16="http://schemas.microsoft.com/office/drawing/2014/main" id="{D95BFF0A-2361-2F55-EBE7-BCAC23196B0B}"/>
              </a:ext>
            </a:extLst>
          </p:cNvPr>
          <p:cNvCxnSpPr>
            <a:cxnSpLocks/>
          </p:cNvCxnSpPr>
          <p:nvPr/>
        </p:nvCxnSpPr>
        <p:spPr>
          <a:xfrm>
            <a:off x="6511602" y="463314"/>
            <a:ext cx="850282" cy="0"/>
          </a:xfrm>
          <a:prstGeom prst="straightConnector1">
            <a:avLst/>
          </a:prstGeom>
          <a:noFill/>
          <a:ln w="28575" cap="flat" cmpd="sng" algn="ctr">
            <a:solidFill>
              <a:srgbClr val="538235"/>
            </a:solidFill>
            <a:prstDash val="solid"/>
            <a:tailEnd type="triangle"/>
          </a:ln>
          <a:effectLst/>
        </p:spPr>
      </p:cxnSp>
      <p:sp>
        <p:nvSpPr>
          <p:cNvPr id="80" name="Circular Arrow 79">
            <a:extLst>
              <a:ext uri="{FF2B5EF4-FFF2-40B4-BE49-F238E27FC236}">
                <a16:creationId xmlns:a16="http://schemas.microsoft.com/office/drawing/2014/main" id="{92029D2E-F65D-46D8-9219-1BC7EF8537E8}"/>
              </a:ext>
            </a:extLst>
          </p:cNvPr>
          <p:cNvSpPr/>
          <p:nvPr/>
        </p:nvSpPr>
        <p:spPr>
          <a:xfrm rot="10800000" flipH="1">
            <a:off x="6642842" y="9506"/>
            <a:ext cx="525913" cy="482443"/>
          </a:xfrm>
          <a:prstGeom prst="circularArrow">
            <a:avLst>
              <a:gd name="adj1" fmla="val 0"/>
              <a:gd name="adj2" fmla="val 1142319"/>
              <a:gd name="adj3" fmla="val 20309177"/>
              <a:gd name="adj4" fmla="val 11673881"/>
              <a:gd name="adj5" fmla="val 6455"/>
            </a:avLst>
          </a:prstGeom>
          <a:solidFill>
            <a:srgbClr val="84A4CC">
              <a:lumMod val="75000"/>
            </a:srgbClr>
          </a:solidFill>
          <a:ln w="25400" cap="flat" cmpd="sng" algn="ctr">
            <a:solidFill>
              <a:srgbClr val="538235"/>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AB27DDCB-C155-E1CF-E0CB-B5792C390085}"/>
              </a:ext>
            </a:extLst>
          </p:cNvPr>
          <p:cNvSpPr txBox="1"/>
          <p:nvPr/>
        </p:nvSpPr>
        <p:spPr>
          <a:xfrm>
            <a:off x="6068879" y="464806"/>
            <a:ext cx="1735727" cy="400110"/>
          </a:xfrm>
          <a:prstGeom prst="rect">
            <a:avLst/>
          </a:prstGeom>
          <a:noFill/>
        </p:spPr>
        <p:txBody>
          <a:bodyPr wrap="square" rtlCol="0">
            <a:spAutoFit/>
          </a:bodyPr>
          <a:lstStyle/>
          <a:p>
            <a:pPr algn="ctr" defTabSz="914126"/>
            <a:r>
              <a:rPr lang="en-US" sz="1000" b="1" dirty="0">
                <a:solidFill>
                  <a:srgbClr val="70AD47">
                    <a:lumMod val="75000"/>
                  </a:srgbClr>
                </a:solidFill>
                <a:latin typeface="Calibri" panose="020F0502020204030204" pitchFamily="34" charset="0"/>
                <a:cs typeface="Calibri" panose="020F0502020204030204" pitchFamily="34" charset="0"/>
              </a:rPr>
              <a:t>DORA-XGB score  </a:t>
            </a:r>
            <a:br>
              <a:rPr lang="en-US" sz="1000" b="1" dirty="0">
                <a:solidFill>
                  <a:srgbClr val="70AD47">
                    <a:lumMod val="75000"/>
                  </a:srgbClr>
                </a:solidFill>
                <a:latin typeface="Calibri" panose="020F0502020204030204" pitchFamily="34" charset="0"/>
                <a:cs typeface="Calibri" panose="020F0502020204030204" pitchFamily="34" charset="0"/>
              </a:rPr>
            </a:br>
            <a:r>
              <a:rPr lang="en-US" sz="1000" b="1" dirty="0">
                <a:solidFill>
                  <a:srgbClr val="70AD47">
                    <a:lumMod val="75000"/>
                  </a:srgbClr>
                </a:solidFill>
                <a:latin typeface="Calibri" panose="020F0502020204030204" pitchFamily="34" charset="0"/>
                <a:cs typeface="Calibri" panose="020F0502020204030204" pitchFamily="34" charset="0"/>
              </a:rPr>
              <a:t>= 0.995</a:t>
            </a:r>
          </a:p>
        </p:txBody>
      </p:sp>
      <p:sp>
        <p:nvSpPr>
          <p:cNvPr id="82" name="TextBox 81">
            <a:extLst>
              <a:ext uri="{FF2B5EF4-FFF2-40B4-BE49-F238E27FC236}">
                <a16:creationId xmlns:a16="http://schemas.microsoft.com/office/drawing/2014/main" id="{9ADE2EA3-720D-4D1F-3272-2EBEC317FDA0}"/>
              </a:ext>
            </a:extLst>
          </p:cNvPr>
          <p:cNvSpPr txBox="1"/>
          <p:nvPr/>
        </p:nvSpPr>
        <p:spPr>
          <a:xfrm>
            <a:off x="6936742" y="10093"/>
            <a:ext cx="420756" cy="276999"/>
          </a:xfrm>
          <a:prstGeom prst="rect">
            <a:avLst/>
          </a:prstGeom>
          <a:noFill/>
        </p:spPr>
        <p:txBody>
          <a:bodyPr wrap="none" rtlCol="0">
            <a:spAutoFit/>
          </a:bodyPr>
          <a:lstStyle/>
          <a:p>
            <a:pPr defTabSz="914126"/>
            <a:r>
              <a:rPr lang="en-US" sz="1200" b="1" dirty="0">
                <a:solidFill>
                  <a:srgbClr val="70AD47">
                    <a:lumMod val="75000"/>
                  </a:srgbClr>
                </a:solidFill>
                <a:latin typeface="Calibri" panose="020F0502020204030204" pitchFamily="34" charset="0"/>
                <a:cs typeface="Calibri" panose="020F0502020204030204" pitchFamily="34" charset="0"/>
              </a:rPr>
              <a:t>CO</a:t>
            </a:r>
            <a:r>
              <a:rPr lang="en-US" sz="1200" b="1" baseline="-25000" dirty="0">
                <a:solidFill>
                  <a:srgbClr val="70AD47">
                    <a:lumMod val="75000"/>
                  </a:srgbClr>
                </a:solidFill>
                <a:latin typeface="Calibri" panose="020F0502020204030204" pitchFamily="34" charset="0"/>
                <a:cs typeface="Calibri" panose="020F0502020204030204" pitchFamily="34" charset="0"/>
              </a:rPr>
              <a:t>2</a:t>
            </a:r>
          </a:p>
        </p:txBody>
      </p:sp>
      <p:cxnSp>
        <p:nvCxnSpPr>
          <p:cNvPr id="86" name="Straight Arrow Connector 85">
            <a:extLst>
              <a:ext uri="{FF2B5EF4-FFF2-40B4-BE49-F238E27FC236}">
                <a16:creationId xmlns:a16="http://schemas.microsoft.com/office/drawing/2014/main" id="{F665D52B-5DB9-D78B-BADF-0C817C40D4F3}"/>
              </a:ext>
            </a:extLst>
          </p:cNvPr>
          <p:cNvCxnSpPr>
            <a:cxnSpLocks/>
          </p:cNvCxnSpPr>
          <p:nvPr/>
        </p:nvCxnSpPr>
        <p:spPr>
          <a:xfrm>
            <a:off x="9442374" y="462772"/>
            <a:ext cx="850282" cy="0"/>
          </a:xfrm>
          <a:prstGeom prst="straightConnector1">
            <a:avLst/>
          </a:prstGeom>
          <a:noFill/>
          <a:ln w="28575" cap="flat" cmpd="sng" algn="ctr">
            <a:solidFill>
              <a:srgbClr val="538235"/>
            </a:solidFill>
            <a:prstDash val="solid"/>
            <a:tailEnd type="triangle"/>
          </a:ln>
          <a:effectLst/>
        </p:spPr>
      </p:cxnSp>
      <p:sp>
        <p:nvSpPr>
          <p:cNvPr id="87" name="Circular Arrow 86">
            <a:extLst>
              <a:ext uri="{FF2B5EF4-FFF2-40B4-BE49-F238E27FC236}">
                <a16:creationId xmlns:a16="http://schemas.microsoft.com/office/drawing/2014/main" id="{7E9E55D0-870A-728A-F65D-7189EE7C0AFA}"/>
              </a:ext>
            </a:extLst>
          </p:cNvPr>
          <p:cNvSpPr/>
          <p:nvPr/>
        </p:nvSpPr>
        <p:spPr>
          <a:xfrm rot="10800000" flipH="1">
            <a:off x="9573614" y="8964"/>
            <a:ext cx="525913" cy="482443"/>
          </a:xfrm>
          <a:prstGeom prst="circularArrow">
            <a:avLst>
              <a:gd name="adj1" fmla="val 0"/>
              <a:gd name="adj2" fmla="val 1142319"/>
              <a:gd name="adj3" fmla="val 20309177"/>
              <a:gd name="adj4" fmla="val 11673881"/>
              <a:gd name="adj5" fmla="val 6455"/>
            </a:avLst>
          </a:prstGeom>
          <a:solidFill>
            <a:srgbClr val="84A4CC">
              <a:lumMod val="75000"/>
            </a:srgbClr>
          </a:solidFill>
          <a:ln w="25400" cap="flat" cmpd="sng" algn="ctr">
            <a:solidFill>
              <a:srgbClr val="538235"/>
            </a:solidFill>
            <a:prstDash val="solid"/>
          </a:ln>
          <a:effectLst/>
        </p:spPr>
        <p:txBody>
          <a:bodyPr rtlCol="0" anchor="ctr"/>
          <a:lstStyle/>
          <a:p>
            <a:pPr marL="0" marR="0" lvl="0" indent="0" algn="ctr" defTabSz="1218621"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332F2E"/>
              </a:solidFill>
              <a:effectLst/>
              <a:uLnTx/>
              <a:uFillTx/>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DB763F50-6322-26B0-3E63-B3BA5B90F948}"/>
              </a:ext>
            </a:extLst>
          </p:cNvPr>
          <p:cNvSpPr txBox="1"/>
          <p:nvPr/>
        </p:nvSpPr>
        <p:spPr>
          <a:xfrm>
            <a:off x="8999651" y="464264"/>
            <a:ext cx="1735727" cy="400110"/>
          </a:xfrm>
          <a:prstGeom prst="rect">
            <a:avLst/>
          </a:prstGeom>
          <a:noFill/>
        </p:spPr>
        <p:txBody>
          <a:bodyPr wrap="square" rtlCol="0">
            <a:spAutoFit/>
          </a:bodyPr>
          <a:lstStyle/>
          <a:p>
            <a:pPr algn="ctr" defTabSz="914126"/>
            <a:r>
              <a:rPr lang="en-US" sz="1000" b="1" dirty="0">
                <a:solidFill>
                  <a:srgbClr val="70AD47">
                    <a:lumMod val="75000"/>
                  </a:srgbClr>
                </a:solidFill>
                <a:latin typeface="Calibri" panose="020F0502020204030204" pitchFamily="34" charset="0"/>
                <a:cs typeface="Calibri" panose="020F0502020204030204" pitchFamily="34" charset="0"/>
              </a:rPr>
              <a:t>DORA-XGB score  </a:t>
            </a:r>
            <a:br>
              <a:rPr lang="en-US" sz="1000" b="1" dirty="0">
                <a:solidFill>
                  <a:srgbClr val="70AD47">
                    <a:lumMod val="75000"/>
                  </a:srgbClr>
                </a:solidFill>
                <a:latin typeface="Calibri" panose="020F0502020204030204" pitchFamily="34" charset="0"/>
                <a:cs typeface="Calibri" panose="020F0502020204030204" pitchFamily="34" charset="0"/>
              </a:rPr>
            </a:br>
            <a:r>
              <a:rPr lang="en-US" sz="1000" b="1" dirty="0">
                <a:solidFill>
                  <a:srgbClr val="70AD47">
                    <a:lumMod val="75000"/>
                  </a:srgbClr>
                </a:solidFill>
                <a:latin typeface="Calibri" panose="020F0502020204030204" pitchFamily="34" charset="0"/>
                <a:cs typeface="Calibri" panose="020F0502020204030204" pitchFamily="34" charset="0"/>
              </a:rPr>
              <a:t>= 0.964</a:t>
            </a:r>
          </a:p>
        </p:txBody>
      </p:sp>
      <p:pic>
        <p:nvPicPr>
          <p:cNvPr id="91" name="Picture 90">
            <a:extLst>
              <a:ext uri="{FF2B5EF4-FFF2-40B4-BE49-F238E27FC236}">
                <a16:creationId xmlns:a16="http://schemas.microsoft.com/office/drawing/2014/main" id="{85200F46-A6BD-486D-5191-ECE6856C1C75}"/>
              </a:ext>
            </a:extLst>
          </p:cNvPr>
          <p:cNvPicPr>
            <a:picLocks noChangeAspect="1"/>
          </p:cNvPicPr>
          <p:nvPr/>
        </p:nvPicPr>
        <p:blipFill>
          <a:blip r:embed="rId9"/>
          <a:stretch>
            <a:fillRect/>
          </a:stretch>
        </p:blipFill>
        <p:spPr>
          <a:xfrm>
            <a:off x="10304378" y="32879"/>
            <a:ext cx="1883124" cy="1171722"/>
          </a:xfrm>
          <a:prstGeom prst="rect">
            <a:avLst/>
          </a:prstGeom>
        </p:spPr>
      </p:pic>
      <p:sp>
        <p:nvSpPr>
          <p:cNvPr id="92" name="TextBox 91">
            <a:extLst>
              <a:ext uri="{FF2B5EF4-FFF2-40B4-BE49-F238E27FC236}">
                <a16:creationId xmlns:a16="http://schemas.microsoft.com/office/drawing/2014/main" id="{4D8B7554-987B-CD4E-79AF-D5F1FFDEC5FE}"/>
              </a:ext>
            </a:extLst>
          </p:cNvPr>
          <p:cNvSpPr txBox="1"/>
          <p:nvPr/>
        </p:nvSpPr>
        <p:spPr>
          <a:xfrm>
            <a:off x="10210636" y="1155290"/>
            <a:ext cx="1796967" cy="307777"/>
          </a:xfrm>
          <a:prstGeom prst="rect">
            <a:avLst/>
          </a:prstGeom>
          <a:noFill/>
        </p:spPr>
        <p:txBody>
          <a:bodyPr wrap="none" rtlCol="0">
            <a:spAutoFit/>
          </a:bodyPr>
          <a:lstStyle/>
          <a:p>
            <a:pPr defTabSz="914126"/>
            <a:r>
              <a:rPr lang="en-US" sz="1400" b="1" dirty="0">
                <a:solidFill>
                  <a:prstClr val="black"/>
                </a:solidFill>
                <a:latin typeface="Calibri" panose="020F0502020204030204" pitchFamily="34" charset="0"/>
                <a:cs typeface="Calibri" panose="020F0502020204030204" pitchFamily="34" charset="0"/>
              </a:rPr>
              <a:t>Desmethoxyyangonin</a:t>
            </a:r>
          </a:p>
        </p:txBody>
      </p:sp>
      <p:sp>
        <p:nvSpPr>
          <p:cNvPr id="93" name="TextBox 92">
            <a:extLst>
              <a:ext uri="{FF2B5EF4-FFF2-40B4-BE49-F238E27FC236}">
                <a16:creationId xmlns:a16="http://schemas.microsoft.com/office/drawing/2014/main" id="{A9F9FB21-55FE-FA98-4287-29955EA6407A}"/>
              </a:ext>
            </a:extLst>
          </p:cNvPr>
          <p:cNvSpPr txBox="1"/>
          <p:nvPr/>
        </p:nvSpPr>
        <p:spPr>
          <a:xfrm>
            <a:off x="9823104" y="-377"/>
            <a:ext cx="434621" cy="276927"/>
          </a:xfrm>
          <a:prstGeom prst="rect">
            <a:avLst/>
          </a:prstGeom>
          <a:noFill/>
        </p:spPr>
        <p:txBody>
          <a:bodyPr wrap="none" rtlCol="0">
            <a:spAutoFit/>
          </a:bodyPr>
          <a:lstStyle/>
          <a:p>
            <a:pPr defTabSz="914126"/>
            <a:r>
              <a:rPr lang="en-US" sz="1200" b="1" dirty="0">
                <a:solidFill>
                  <a:srgbClr val="538234"/>
                </a:solidFill>
                <a:latin typeface="Calibri" panose="020F0502020204030204" pitchFamily="34" charset="0"/>
                <a:cs typeface="Calibri" panose="020F0502020204030204" pitchFamily="34" charset="0"/>
              </a:rPr>
              <a:t>H</a:t>
            </a:r>
            <a:r>
              <a:rPr lang="en-US" sz="1200" b="1" baseline="-25000" dirty="0">
                <a:solidFill>
                  <a:srgbClr val="538234"/>
                </a:solidFill>
                <a:latin typeface="Calibri" panose="020F0502020204030204" pitchFamily="34" charset="0"/>
                <a:cs typeface="Calibri" panose="020F0502020204030204" pitchFamily="34" charset="0"/>
              </a:rPr>
              <a:t>2</a:t>
            </a:r>
            <a:r>
              <a:rPr lang="en-US" sz="1200" b="1" dirty="0">
                <a:solidFill>
                  <a:srgbClr val="538234"/>
                </a:solidFill>
                <a:latin typeface="Calibri" panose="020F0502020204030204" pitchFamily="34" charset="0"/>
                <a:cs typeface="Calibri" panose="020F0502020204030204" pitchFamily="34" charset="0"/>
              </a:rPr>
              <a:t>O</a:t>
            </a:r>
          </a:p>
        </p:txBody>
      </p:sp>
    </p:spTree>
    <p:extLst>
      <p:ext uri="{BB962C8B-B14F-4D97-AF65-F5344CB8AC3E}">
        <p14:creationId xmlns:p14="http://schemas.microsoft.com/office/powerpoint/2010/main" val="393670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4030</TotalTime>
  <Words>2325</Words>
  <Application>Microsoft Macintosh PowerPoint</Application>
  <PresentationFormat>Widescreen</PresentationFormat>
  <Paragraphs>406</Paragraphs>
  <Slides>11</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Aptos</vt:lpstr>
      <vt:lpstr>Aptos Display</vt:lpstr>
      <vt:lpstr>Arial</vt:lpstr>
      <vt:lpstr>Calibri</vt:lpstr>
      <vt:lpstr>Cambria Math</vt:lpstr>
      <vt:lpstr>Garamond</vt:lpstr>
      <vt:lpstr>Open Sans</vt:lpstr>
      <vt:lpstr>Office Theme</vt:lpstr>
      <vt:lpstr>1_Office Theme</vt:lpstr>
      <vt:lpstr>Reinforcement learning for retrosynthesis with chemoenzymatic reactions and type I polyketide synthases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Mukesh Chainani</dc:creator>
  <cp:lastModifiedBy>Yash Mukesh Chainani</cp:lastModifiedBy>
  <cp:revision>79</cp:revision>
  <dcterms:created xsi:type="dcterms:W3CDTF">2026-02-14T22:20:58Z</dcterms:created>
  <dcterms:modified xsi:type="dcterms:W3CDTF">2026-02-17T17:31:56Z</dcterms:modified>
</cp:coreProperties>
</file>